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6" r:id="rId5"/>
    <p:sldId id="257" r:id="rId6"/>
    <p:sldId id="260" r:id="rId7"/>
    <p:sldId id="263" r:id="rId8"/>
    <p:sldId id="269" r:id="rId9"/>
    <p:sldId id="272" r:id="rId10"/>
    <p:sldId id="265" r:id="rId11"/>
    <p:sldId id="274" r:id="rId12"/>
    <p:sldId id="264" r:id="rId13"/>
    <p:sldId id="273" r:id="rId14"/>
    <p:sldId id="275" r:id="rId15"/>
    <p:sldId id="277" r:id="rId16"/>
    <p:sldId id="278" r:id="rId17"/>
    <p:sldId id="279" r:id="rId18"/>
    <p:sldId id="280" r:id="rId19"/>
    <p:sldId id="282" r:id="rId20"/>
    <p:sldId id="283" r:id="rId21"/>
    <p:sldId id="27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0F8A64-0453-4EF3-9C02-A6489C4104D4}" v="1" dt="2020-07-24T10:15:59.0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160"/>
    <p:restoredTop sz="83254"/>
  </p:normalViewPr>
  <p:slideViewPr>
    <p:cSldViewPr snapToGrid="0" snapToObjects="1">
      <p:cViewPr varScale="1">
        <p:scale>
          <a:sx n="60" d="100"/>
          <a:sy n="60" d="100"/>
        </p:scale>
        <p:origin x="43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B90F8A64-0453-4EF3-9C02-A6489C4104D4}"/>
    <pc:docChg chg="modSld">
      <pc:chgData name="Chloe Purcell" userId="63a8ec87-d6be-4446-b9e6-222d5ad8c2bd" providerId="ADAL" clId="{B90F8A64-0453-4EF3-9C02-A6489C4104D4}" dt="2020-07-24T10:16:00.492" v="0" actId="20577"/>
      <pc:docMkLst>
        <pc:docMk/>
      </pc:docMkLst>
      <pc:sldChg chg="modNotesTx">
        <pc:chgData name="Chloe Purcell" userId="63a8ec87-d6be-4446-b9e6-222d5ad8c2bd" providerId="ADAL" clId="{B90F8A64-0453-4EF3-9C02-A6489C4104D4}" dt="2020-07-24T10:16:00.492" v="0" actId="20577"/>
        <pc:sldMkLst>
          <pc:docMk/>
          <pc:sldMk cId="227868390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7/24/2020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https://youtu.be/KGZVnCN5494</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explanation to launch into activity four.</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2478460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1589407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969855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4163059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214337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3155473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16</a:t>
            </a:fld>
            <a:endParaRPr lang="en-US"/>
          </a:p>
        </p:txBody>
      </p:sp>
    </p:spTree>
    <p:extLst>
      <p:ext uri="{BB962C8B-B14F-4D97-AF65-F5344CB8AC3E}">
        <p14:creationId xmlns:p14="http://schemas.microsoft.com/office/powerpoint/2010/main" val="2036320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17</a:t>
            </a:fld>
            <a:endParaRPr lang="en-US"/>
          </a:p>
        </p:txBody>
      </p:sp>
    </p:spTree>
    <p:extLst>
      <p:ext uri="{BB962C8B-B14F-4D97-AF65-F5344CB8AC3E}">
        <p14:creationId xmlns:p14="http://schemas.microsoft.com/office/powerpoint/2010/main" val="38907077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18</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Repetition from lesson 1</a:t>
            </a:r>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Repetition from lesson 1</a:t>
            </a:r>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3047261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703884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2634095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explanation to launch into activity three.</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2443957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237260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4281566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7/24/2020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7/24/2020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7.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7.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hyperlink" Target="https://www.safeproject.org.uk/youngPeople/about-SAFE.php" TargetMode="External"/><Relationship Id="rId7"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osarcc.org.uk/" TargetMode="External"/><Relationship Id="rId5" Type="http://schemas.openxmlformats.org/officeDocument/2006/relationships/hyperlink" Target="mailto:jo@samaritans.org" TargetMode="External"/><Relationship Id="rId4" Type="http://schemas.openxmlformats.org/officeDocument/2006/relationships/hyperlink" Target="https://www.childline.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vimeo.com/397425468/67b3bff078"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KS4 Healthy Relationships:</a:t>
            </a:r>
            <a:br>
              <a:rPr lang="en-US" sz="5400" dirty="0">
                <a:solidFill>
                  <a:srgbClr val="FFFFFF"/>
                </a:solidFill>
              </a:rPr>
            </a:br>
            <a:r>
              <a:rPr lang="en-US" sz="5400" dirty="0">
                <a:solidFill>
                  <a:srgbClr val="FFFFFF"/>
                </a:solidFill>
              </a:rPr>
              <a:t>Hope and Donte– </a:t>
            </a:r>
            <a:r>
              <a:rPr lang="en-US" sz="5400">
                <a:solidFill>
                  <a:srgbClr val="FFFFFF"/>
                </a:solidFill>
              </a:rPr>
              <a:t>Lesson Two </a:t>
            </a:r>
            <a:endParaRPr lang="en-US" sz="5400" dirty="0">
              <a:solidFill>
                <a:srgbClr val="FFFFFF"/>
              </a:solidFill>
            </a:endParaRP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14" name="Picture 13" descr="A picture containing bedroom, room, table, bed&#10;&#10;Description automatically generated">
            <a:extLst>
              <a:ext uri="{FF2B5EF4-FFF2-40B4-BE49-F238E27FC236}">
                <a16:creationId xmlns:a16="http://schemas.microsoft.com/office/drawing/2014/main" id="{9362B015-63E5-8D45-8A57-2197FDEACCA8}"/>
              </a:ext>
            </a:extLst>
          </p:cNvPr>
          <p:cNvPicPr>
            <a:picLocks noChangeAspect="1"/>
          </p:cNvPicPr>
          <p:nvPr/>
        </p:nvPicPr>
        <p:blipFill>
          <a:blip r:embed="rId5"/>
          <a:stretch>
            <a:fillRect/>
          </a:stretch>
        </p:blipFill>
        <p:spPr>
          <a:xfrm>
            <a:off x="6459679" y="362662"/>
            <a:ext cx="5401730" cy="31325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CBF9E8-FFA8-BF4C-B273-7C2E36593E53}"/>
              </a:ext>
            </a:extLst>
          </p:cNvPr>
          <p:cNvPicPr>
            <a:picLocks noChangeAspect="1"/>
          </p:cNvPicPr>
          <p:nvPr/>
        </p:nvPicPr>
        <p:blipFill>
          <a:blip r:embed="rId3"/>
          <a:stretch>
            <a:fillRect/>
          </a:stretch>
        </p:blipFill>
        <p:spPr>
          <a:xfrm>
            <a:off x="0" y="0"/>
            <a:ext cx="12167419" cy="6858000"/>
          </a:xfrm>
          <a:prstGeom prst="rect">
            <a:avLst/>
          </a:prstGeom>
        </p:spPr>
      </p:pic>
      <p:pic>
        <p:nvPicPr>
          <p:cNvPr id="19" name="Picture 18" descr="A picture containing clock&#10;&#10;Description automatically generated">
            <a:extLst>
              <a:ext uri="{FF2B5EF4-FFF2-40B4-BE49-F238E27FC236}">
                <a16:creationId xmlns:a16="http://schemas.microsoft.com/office/drawing/2014/main" id="{FD907BF6-3B21-B84E-A2BF-78A2E134E21B}"/>
              </a:ext>
            </a:extLst>
          </p:cNvPr>
          <p:cNvPicPr>
            <a:picLocks noChangeAspect="1"/>
          </p:cNvPicPr>
          <p:nvPr/>
        </p:nvPicPr>
        <p:blipFill>
          <a:blip r:embed="rId4"/>
          <a:stretch>
            <a:fillRect/>
          </a:stretch>
        </p:blipFill>
        <p:spPr>
          <a:xfrm>
            <a:off x="8719013" y="6007099"/>
            <a:ext cx="3448406" cy="863601"/>
          </a:xfrm>
          <a:prstGeom prst="rect">
            <a:avLst/>
          </a:prstGeom>
          <a:solidFill>
            <a:schemeClr val="bg1">
              <a:alpha val="53000"/>
            </a:schemeClr>
          </a:solidFill>
        </p:spPr>
      </p:pic>
      <p:sp>
        <p:nvSpPr>
          <p:cNvPr id="7" name="Content Placeholder 2">
            <a:extLst>
              <a:ext uri="{FF2B5EF4-FFF2-40B4-BE49-F238E27FC236}">
                <a16:creationId xmlns:a16="http://schemas.microsoft.com/office/drawing/2014/main" id="{0044C6A3-2868-3D4C-B49D-8255813F4D29}"/>
              </a:ext>
            </a:extLst>
          </p:cNvPr>
          <p:cNvSpPr txBox="1">
            <a:spLocks/>
          </p:cNvSpPr>
          <p:nvPr/>
        </p:nvSpPr>
        <p:spPr>
          <a:xfrm>
            <a:off x="259804" y="146050"/>
            <a:ext cx="3448406" cy="6565899"/>
          </a:xfrm>
          <a:prstGeom prst="rect">
            <a:avLst/>
          </a:prstGeom>
          <a:solidFill>
            <a:schemeClr val="bg1">
              <a:alpha val="8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300" dirty="0"/>
              <a:t>Hope chooses to end her relationship with Donte, however she says he </a:t>
            </a:r>
            <a:r>
              <a:rPr lang="en-GB" sz="2300" i="1" dirty="0">
                <a:solidFill>
                  <a:srgbClr val="18A7E0"/>
                </a:solidFill>
              </a:rPr>
              <a:t>"didn’t take the break-up well. I was scared of what he would do next, so I spoke to my teacher”. </a:t>
            </a:r>
          </a:p>
          <a:p>
            <a:r>
              <a:rPr lang="en-GB" sz="2300" dirty="0"/>
              <a:t>In her case, talking to a trusted adult was the right thing to do. </a:t>
            </a:r>
          </a:p>
          <a:p>
            <a:r>
              <a:rPr lang="en-GB" sz="2300" dirty="0"/>
              <a:t>However, if she had felt in </a:t>
            </a:r>
            <a:r>
              <a:rPr lang="en-GB" sz="2300" u="sng" dirty="0"/>
              <a:t>immediate</a:t>
            </a:r>
            <a:r>
              <a:rPr lang="en-GB" sz="2300" dirty="0"/>
              <a:t> danger the safest thing she could have done would be to call 999. </a:t>
            </a:r>
          </a:p>
          <a:p>
            <a:r>
              <a:rPr lang="en-GB" sz="2300" b="1" dirty="0"/>
              <a:t>Everybody has the right to feel safe all of the time</a:t>
            </a:r>
            <a:endParaRPr lang="en-US" sz="2300" dirty="0">
              <a:solidFill>
                <a:srgbClr val="000000"/>
              </a:solidFill>
            </a:endParaRPr>
          </a:p>
        </p:txBody>
      </p:sp>
    </p:spTree>
    <p:extLst>
      <p:ext uri="{BB962C8B-B14F-4D97-AF65-F5344CB8AC3E}">
        <p14:creationId xmlns:p14="http://schemas.microsoft.com/office/powerpoint/2010/main" val="263672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77255" y="84446"/>
            <a:ext cx="3413725" cy="1311664"/>
          </a:xfrm>
        </p:spPr>
        <p:txBody>
          <a:bodyPr vert="horz" lIns="91440" tIns="45720" rIns="91440" bIns="45720" rtlCol="0">
            <a:normAutofit/>
          </a:bodyPr>
          <a:lstStyle/>
          <a:p>
            <a:r>
              <a:rPr lang="en-GB" b="1" dirty="0">
                <a:solidFill>
                  <a:srgbClr val="18A7E0"/>
                </a:solidFill>
                <a:latin typeface="+mn-lt"/>
              </a:rPr>
              <a:t>Activity Four</a:t>
            </a:r>
            <a:endParaRPr lang="en-US"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177255" y="1187410"/>
            <a:ext cx="3413725" cy="4946995"/>
          </a:xfrm>
        </p:spPr>
        <p:txBody>
          <a:bodyPr vert="horz" wrap="square" lIns="91440" tIns="45720" rIns="91440" bIns="45720" rtlCol="0" anchor="ctr">
            <a:spAutoFit/>
          </a:bodyPr>
          <a:lstStyle/>
          <a:p>
            <a:pPr marL="0" indent="0">
              <a:buNone/>
            </a:pPr>
            <a:r>
              <a:rPr lang="en-GB" sz="2400" dirty="0"/>
              <a:t>There are other ways we can all keep ourselves safe on a day-to-day basis and these can also help us fill our lives with healthy, rather than unhealthy, relationships.</a:t>
            </a:r>
            <a:endParaRPr lang="en-GB" sz="2400" dirty="0">
              <a:solidFill>
                <a:srgbClr val="000000"/>
              </a:solidFill>
            </a:endParaRPr>
          </a:p>
          <a:p>
            <a:pPr marL="0" indent="0">
              <a:buNone/>
            </a:pPr>
            <a:r>
              <a:rPr lang="en-GB" sz="2400" dirty="0">
                <a:solidFill>
                  <a:srgbClr val="000000"/>
                </a:solidFill>
              </a:rPr>
              <a:t>Discuss the </a:t>
            </a:r>
            <a:r>
              <a:rPr lang="en-GB" sz="2400" b="1" dirty="0">
                <a:solidFill>
                  <a:srgbClr val="18A7E0"/>
                </a:solidFill>
              </a:rPr>
              <a:t>protective behaviours </a:t>
            </a:r>
            <a:r>
              <a:rPr lang="en-GB" sz="2400" dirty="0">
                <a:solidFill>
                  <a:srgbClr val="000000"/>
                </a:solidFill>
              </a:rPr>
              <a:t>that can help you build positive relationships. Can you add any further positive suggestions?</a:t>
            </a:r>
          </a:p>
          <a:p>
            <a:pPr marL="0" indent="0">
              <a:buNone/>
            </a:pPr>
            <a:endParaRPr lang="en-GB" sz="2000" dirty="0">
              <a:solidFill>
                <a:srgbClr val="000000"/>
              </a:solidFill>
            </a:endParaRPr>
          </a:p>
        </p:txBody>
      </p:sp>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3"/>
          <a:stretch>
            <a:fillRect/>
          </a:stretch>
        </p:blipFill>
        <p:spPr>
          <a:xfrm>
            <a:off x="0" y="6033913"/>
            <a:ext cx="3290624" cy="824087"/>
          </a:xfrm>
          <a:prstGeom prst="rect">
            <a:avLst/>
          </a:prstGeom>
        </p:spPr>
      </p:pic>
      <p:graphicFrame>
        <p:nvGraphicFramePr>
          <p:cNvPr id="4" name="Table 3">
            <a:extLst>
              <a:ext uri="{FF2B5EF4-FFF2-40B4-BE49-F238E27FC236}">
                <a16:creationId xmlns:a16="http://schemas.microsoft.com/office/drawing/2014/main" id="{1BF5B969-0676-3544-8204-2714689AB333}"/>
              </a:ext>
            </a:extLst>
          </p:cNvPr>
          <p:cNvGraphicFramePr>
            <a:graphicFrameLocks noGrp="1"/>
          </p:cNvGraphicFramePr>
          <p:nvPr>
            <p:extLst>
              <p:ext uri="{D42A27DB-BD31-4B8C-83A1-F6EECF244321}">
                <p14:modId xmlns:p14="http://schemas.microsoft.com/office/powerpoint/2010/main" val="336777904"/>
              </p:ext>
            </p:extLst>
          </p:nvPr>
        </p:nvGraphicFramePr>
        <p:xfrm>
          <a:off x="3905250" y="249697"/>
          <a:ext cx="7791450" cy="3949478"/>
        </p:xfrm>
        <a:graphic>
          <a:graphicData uri="http://schemas.openxmlformats.org/drawingml/2006/table">
            <a:tbl>
              <a:tblPr/>
              <a:tblGrid>
                <a:gridCol w="2597150">
                  <a:extLst>
                    <a:ext uri="{9D8B030D-6E8A-4147-A177-3AD203B41FA5}">
                      <a16:colId xmlns:a16="http://schemas.microsoft.com/office/drawing/2014/main" val="1186794797"/>
                    </a:ext>
                  </a:extLst>
                </a:gridCol>
                <a:gridCol w="2597150">
                  <a:extLst>
                    <a:ext uri="{9D8B030D-6E8A-4147-A177-3AD203B41FA5}">
                      <a16:colId xmlns:a16="http://schemas.microsoft.com/office/drawing/2014/main" val="2773633762"/>
                    </a:ext>
                  </a:extLst>
                </a:gridCol>
                <a:gridCol w="2597150">
                  <a:extLst>
                    <a:ext uri="{9D8B030D-6E8A-4147-A177-3AD203B41FA5}">
                      <a16:colId xmlns:a16="http://schemas.microsoft.com/office/drawing/2014/main" val="1007239709"/>
                    </a:ext>
                  </a:extLst>
                </a:gridCol>
              </a:tblGrid>
              <a:tr h="1260095">
                <a:tc>
                  <a:txBody>
                    <a:bodyPr/>
                    <a:lstStyle/>
                    <a:p>
                      <a:pPr algn="ctr" rtl="0" fontAlgn="t">
                        <a:spcBef>
                          <a:spcPts val="0"/>
                        </a:spcBef>
                        <a:spcAft>
                          <a:spcPts val="0"/>
                        </a:spcAft>
                      </a:pPr>
                      <a:r>
                        <a:rPr lang="en-GB" sz="1800" b="0" i="0" u="none" strike="noStrike" dirty="0">
                          <a:solidFill>
                            <a:srgbClr val="18A7E0"/>
                          </a:solidFill>
                          <a:effectLst/>
                          <a:latin typeface="Calibri" panose="020F0502020204030204" pitchFamily="34" charset="0"/>
                        </a:rPr>
                        <a:t>Stay connected to groups and/or people you feel safe and happy with</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Get involved with activities that help you feel positive about life</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Trust your gut instinct, if a situation feels unsafe, leave and tell someone you trust</a:t>
                      </a:r>
                      <a:endParaRPr lang="en-GB" sz="280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915398"/>
                  </a:ext>
                </a:extLst>
              </a:tr>
              <a:tr h="1260095">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Identify peers and adults you trust and could ask for help (your support network)</a:t>
                      </a:r>
                      <a:endParaRPr lang="en-GB" sz="280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Look out for your friends and loved ones</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dirty="0">
                          <a:solidFill>
                            <a:srgbClr val="18A7E0"/>
                          </a:solidFill>
                          <a:effectLst/>
                          <a:latin typeface="Calibri" panose="020F0502020204030204" pitchFamily="34" charset="0"/>
                        </a:rPr>
                        <a:t>Your feelings are important, you have someone to talk </a:t>
                      </a:r>
                      <a:r>
                        <a:rPr lang="en-GB" sz="1800" b="0" i="0" u="none" strike="noStrike">
                          <a:solidFill>
                            <a:srgbClr val="18A7E0"/>
                          </a:solidFill>
                          <a:effectLst/>
                          <a:latin typeface="Calibri" panose="020F0502020204030204" pitchFamily="34" charset="0"/>
                        </a:rPr>
                        <a:t>to about </a:t>
                      </a:r>
                      <a:r>
                        <a:rPr lang="en-GB" sz="1800" b="0" i="0" u="none" strike="noStrike" dirty="0">
                          <a:solidFill>
                            <a:srgbClr val="18A7E0"/>
                          </a:solidFill>
                          <a:effectLst/>
                          <a:latin typeface="Calibri" panose="020F0502020204030204" pitchFamily="34" charset="0"/>
                        </a:rPr>
                        <a:t>your feelings</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2840049"/>
                  </a:ext>
                </a:extLst>
              </a:tr>
              <a:tr h="1429288">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Prioritise self care through eating healthily and getting enough exercise</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a:solidFill>
                            <a:srgbClr val="18A7E0"/>
                          </a:solidFill>
                          <a:effectLst/>
                          <a:latin typeface="Calibri" panose="020F0502020204030204" pitchFamily="34" charset="0"/>
                        </a:rPr>
                        <a:t>Develop confidence with your communication skills by practicing what you could say</a:t>
                      </a:r>
                      <a:endParaRPr lang="en-GB" sz="280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en-GB" sz="1800" b="0" i="0" u="none" strike="noStrike" dirty="0">
                          <a:solidFill>
                            <a:srgbClr val="18A7E0"/>
                          </a:solidFill>
                          <a:effectLst/>
                          <a:latin typeface="Calibri" panose="020F0502020204030204" pitchFamily="34" charset="0"/>
                        </a:rPr>
                        <a:t>Learn a new skill to encourage relaxation and mindfulness</a:t>
                      </a:r>
                      <a:endParaRPr lang="en-GB" sz="2800" dirty="0">
                        <a:solidFill>
                          <a:srgbClr val="18A7E0"/>
                        </a:solidFill>
                        <a:effectLst/>
                      </a:endParaRP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64285"/>
                  </a:ext>
                </a:extLst>
              </a:tr>
            </a:tbl>
          </a:graphicData>
        </a:graphic>
      </p:graphicFrame>
      <p:sp>
        <p:nvSpPr>
          <p:cNvPr id="6" name="Rectangle 1">
            <a:extLst>
              <a:ext uri="{FF2B5EF4-FFF2-40B4-BE49-F238E27FC236}">
                <a16:creationId xmlns:a16="http://schemas.microsoft.com/office/drawing/2014/main" id="{8322EEE0-653E-5443-AB11-66A885683B40}"/>
              </a:ext>
            </a:extLst>
          </p:cNvPr>
          <p:cNvSpPr>
            <a:spLocks noChangeArrowheads="1"/>
          </p:cNvSpPr>
          <p:nvPr/>
        </p:nvSpPr>
        <p:spPr bwMode="auto">
          <a:xfrm>
            <a:off x="2924175" y="27162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8" name="Picture 7" descr="A picture containing room&#10;&#10;Description automatically generated">
            <a:extLst>
              <a:ext uri="{FF2B5EF4-FFF2-40B4-BE49-F238E27FC236}">
                <a16:creationId xmlns:a16="http://schemas.microsoft.com/office/drawing/2014/main" id="{D593337F-37B3-0D4C-A379-474604BC1FBA}"/>
              </a:ext>
            </a:extLst>
          </p:cNvPr>
          <p:cNvPicPr>
            <a:picLocks noChangeAspect="1"/>
          </p:cNvPicPr>
          <p:nvPr/>
        </p:nvPicPr>
        <p:blipFill>
          <a:blip r:embed="rId4"/>
          <a:stretch>
            <a:fillRect/>
          </a:stretch>
        </p:blipFill>
        <p:spPr>
          <a:xfrm>
            <a:off x="7562851" y="4360227"/>
            <a:ext cx="4286249" cy="2412690"/>
          </a:xfrm>
          <a:prstGeom prst="ellipse">
            <a:avLst/>
          </a:prstGeom>
          <a:ln>
            <a:noFill/>
          </a:ln>
          <a:effectLst>
            <a:softEdge rad="112500"/>
          </a:effectLst>
        </p:spPr>
      </p:pic>
      <p:pic>
        <p:nvPicPr>
          <p:cNvPr id="12" name="Picture 11">
            <a:extLst>
              <a:ext uri="{FF2B5EF4-FFF2-40B4-BE49-F238E27FC236}">
                <a16:creationId xmlns:a16="http://schemas.microsoft.com/office/drawing/2014/main" id="{EDEBCA62-D052-C24A-85A0-A39564EEB76F}"/>
              </a:ext>
            </a:extLst>
          </p:cNvPr>
          <p:cNvPicPr>
            <a:picLocks noChangeAspect="1"/>
          </p:cNvPicPr>
          <p:nvPr/>
        </p:nvPicPr>
        <p:blipFill>
          <a:blip r:embed="rId5"/>
          <a:stretch>
            <a:fillRect/>
          </a:stretch>
        </p:blipFill>
        <p:spPr>
          <a:xfrm>
            <a:off x="3285599" y="4367798"/>
            <a:ext cx="4277252" cy="2409720"/>
          </a:xfrm>
          <a:prstGeom prst="ellipse">
            <a:avLst/>
          </a:prstGeom>
          <a:ln>
            <a:noFill/>
          </a:ln>
          <a:effectLst>
            <a:softEdge rad="112500"/>
          </a:effectLst>
        </p:spPr>
      </p:pic>
    </p:spTree>
    <p:extLst>
      <p:ext uri="{BB962C8B-B14F-4D97-AF65-F5344CB8AC3E}">
        <p14:creationId xmlns:p14="http://schemas.microsoft.com/office/powerpoint/2010/main" val="231101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room&#10;&#10;Description automatically generated">
            <a:extLst>
              <a:ext uri="{FF2B5EF4-FFF2-40B4-BE49-F238E27FC236}">
                <a16:creationId xmlns:a16="http://schemas.microsoft.com/office/drawing/2014/main" id="{E4863D06-DF04-F045-8A10-C65936AD8086}"/>
              </a:ext>
            </a:extLst>
          </p:cNvPr>
          <p:cNvPicPr>
            <a:picLocks noChangeAspect="1"/>
          </p:cNvPicPr>
          <p:nvPr/>
        </p:nvPicPr>
        <p:blipFill rotWithShape="1">
          <a:blip r:embed="rId3"/>
          <a:srcRect t="14724" b="15679"/>
          <a:stretch/>
        </p:blipFill>
        <p:spPr>
          <a:xfrm>
            <a:off x="0" y="-40324"/>
            <a:ext cx="12192001" cy="4666928"/>
          </a:xfrm>
          <a:prstGeom prst="rect">
            <a:avLst/>
          </a:prstGeom>
        </p:spPr>
      </p:pic>
      <p:pic>
        <p:nvPicPr>
          <p:cNvPr id="28" name="Picture 27">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51657"/>
          <a:stretch/>
        </p:blipFill>
        <p:spPr>
          <a:xfrm>
            <a:off x="0" y="3542616"/>
            <a:ext cx="12192000" cy="3315384"/>
          </a:xfrm>
          <a:prstGeom prst="rect">
            <a:avLst/>
          </a:prstGeom>
        </p:spPr>
      </p:pic>
      <p:sp>
        <p:nvSpPr>
          <p:cNvPr id="30" name="Oval 29">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6267" y="4388303"/>
            <a:ext cx="824089"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4612549" y="4219992"/>
            <a:ext cx="2966902" cy="980316"/>
          </a:xfrm>
        </p:spPr>
        <p:txBody>
          <a:bodyPr vert="horz" lIns="91440" tIns="45720" rIns="91440" bIns="45720" rtlCol="0">
            <a:normAutofit/>
          </a:bodyPr>
          <a:lstStyle/>
          <a:p>
            <a:r>
              <a:rPr lang="en-GB" sz="4000" b="1" dirty="0">
                <a:solidFill>
                  <a:srgbClr val="18A7E0"/>
                </a:solidFill>
                <a:latin typeface="+mn-lt"/>
              </a:rPr>
              <a:t>Activity Five</a:t>
            </a:r>
            <a:endParaRPr lang="en-US" sz="4000"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446485" y="5135263"/>
            <a:ext cx="11299029" cy="867930"/>
          </a:xfrm>
        </p:spPr>
        <p:txBody>
          <a:bodyPr vert="horz" wrap="square" lIns="91440" tIns="45720" rIns="91440" bIns="45720" rtlCol="0" anchor="ctr">
            <a:spAutoFit/>
          </a:bodyPr>
          <a:lstStyle/>
          <a:p>
            <a:pPr marL="0" indent="0" algn="ctr">
              <a:buNone/>
            </a:pPr>
            <a:r>
              <a:rPr lang="en-GB" dirty="0">
                <a:solidFill>
                  <a:srgbClr val="000000"/>
                </a:solidFill>
              </a:rPr>
              <a:t>Complete the quick quiz on the next slides to re-cap the knowledge learnt over the last couple of lessons!</a:t>
            </a:r>
          </a:p>
        </p:txBody>
      </p:sp>
      <p:pic>
        <p:nvPicPr>
          <p:cNvPr id="18" name="Picture 17" descr="A picture containing clock&#10;&#10;Description automatically generated">
            <a:extLst>
              <a:ext uri="{FF2B5EF4-FFF2-40B4-BE49-F238E27FC236}">
                <a16:creationId xmlns:a16="http://schemas.microsoft.com/office/drawing/2014/main" id="{2B6AA47D-BAAE-1141-8DD0-FE9ABF2728FF}"/>
              </a:ext>
            </a:extLst>
          </p:cNvPr>
          <p:cNvPicPr>
            <a:picLocks noChangeAspect="1"/>
          </p:cNvPicPr>
          <p:nvPr/>
        </p:nvPicPr>
        <p:blipFill>
          <a:blip r:embed="rId5"/>
          <a:stretch>
            <a:fillRect/>
          </a:stretch>
        </p:blipFill>
        <p:spPr>
          <a:xfrm>
            <a:off x="-1" y="6033913"/>
            <a:ext cx="3290624" cy="824087"/>
          </a:xfrm>
          <a:prstGeom prst="rect">
            <a:avLst/>
          </a:prstGeom>
        </p:spPr>
      </p:pic>
    </p:spTree>
    <p:extLst>
      <p:ext uri="{BB962C8B-B14F-4D97-AF65-F5344CB8AC3E}">
        <p14:creationId xmlns:p14="http://schemas.microsoft.com/office/powerpoint/2010/main" val="1304783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room&#10;&#10;Description automatically generated">
            <a:extLst>
              <a:ext uri="{FF2B5EF4-FFF2-40B4-BE49-F238E27FC236}">
                <a16:creationId xmlns:a16="http://schemas.microsoft.com/office/drawing/2014/main" id="{85372431-E924-7A44-8A1C-8F3C816D5965}"/>
              </a:ext>
            </a:extLst>
          </p:cNvPr>
          <p:cNvPicPr>
            <a:picLocks noChangeAspect="1"/>
          </p:cNvPicPr>
          <p:nvPr/>
        </p:nvPicPr>
        <p:blipFill rotWithShape="1">
          <a:blip r:embed="rId3">
            <a:alphaModFix/>
          </a:blip>
          <a:srcRect r="-2" b="1868"/>
          <a:stretch/>
        </p:blipFill>
        <p:spPr>
          <a:xfrm>
            <a:off x="6083786" y="-168316"/>
            <a:ext cx="6261330" cy="3932313"/>
          </a:xfrm>
          <a:prstGeom prst="rect">
            <a:avLst/>
          </a:prstGeom>
          <a:effectLst>
            <a:softEdge rad="533400"/>
          </a:effectLst>
        </p:spPr>
      </p:pic>
      <p:pic>
        <p:nvPicPr>
          <p:cNvPr id="8" name="Picture 7" descr="A picture containing room, computer&#10;&#10;Description automatically generated">
            <a:extLst>
              <a:ext uri="{FF2B5EF4-FFF2-40B4-BE49-F238E27FC236}">
                <a16:creationId xmlns:a16="http://schemas.microsoft.com/office/drawing/2014/main" id="{31A335E4-1F1C-D34D-8BFF-006836EF5035}"/>
              </a:ext>
            </a:extLst>
          </p:cNvPr>
          <p:cNvPicPr>
            <a:picLocks noChangeAspect="1"/>
          </p:cNvPicPr>
          <p:nvPr/>
        </p:nvPicPr>
        <p:blipFill rotWithShape="1">
          <a:blip r:embed="rId4"/>
          <a:srcRect l="10320" r="6471" b="2"/>
          <a:stretch/>
        </p:blipFill>
        <p:spPr>
          <a:xfrm>
            <a:off x="6089904" y="2487166"/>
            <a:ext cx="6263640" cy="4215384"/>
          </a:xfrm>
          <a:prstGeom prst="rect">
            <a:avLst/>
          </a:prstGeom>
          <a:effectLst>
            <a:softEdge rad="533400"/>
          </a:effectLst>
        </p:spPr>
      </p:pic>
      <p:pic>
        <p:nvPicPr>
          <p:cNvPr id="15" name="Picture 14">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44120" y="472931"/>
            <a:ext cx="2890702" cy="839689"/>
          </a:xfrm>
        </p:spPr>
        <p:txBody>
          <a:bodyPr vert="horz" lIns="91440" tIns="45720" rIns="91440" bIns="45720" rtlCol="0">
            <a:normAutofit/>
          </a:bodyPr>
          <a:lstStyle/>
          <a:p>
            <a:r>
              <a:rPr lang="en-GB" sz="4000" b="1" dirty="0">
                <a:solidFill>
                  <a:srgbClr val="18A7E0"/>
                </a:solidFill>
                <a:latin typeface="+mn-lt"/>
              </a:rPr>
              <a:t>Quick Quiz</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244120" y="1480936"/>
            <a:ext cx="6263640" cy="5157819"/>
          </a:xfrm>
        </p:spPr>
        <p:txBody>
          <a:bodyPr tIns="0" bIns="0">
            <a:normAutofit/>
          </a:bodyPr>
          <a:lstStyle/>
          <a:p>
            <a:pPr marL="0" indent="0" fontAlgn="base">
              <a:buNone/>
            </a:pPr>
            <a:r>
              <a:rPr lang="en-GB" sz="2400" dirty="0"/>
              <a:t>Write your answers down. </a:t>
            </a:r>
          </a:p>
          <a:p>
            <a:pPr marL="0" indent="0" fontAlgn="base">
              <a:buNone/>
            </a:pPr>
            <a:endParaRPr lang="en-GB" sz="2400" dirty="0"/>
          </a:p>
          <a:p>
            <a:pPr marL="0" indent="0" fontAlgn="base">
              <a:buNone/>
            </a:pPr>
            <a:r>
              <a:rPr lang="en-GB" sz="2400" dirty="0"/>
              <a:t>1. Which three of the following are the elements of informed consent?</a:t>
            </a:r>
          </a:p>
          <a:p>
            <a:pPr marL="914400" lvl="1" indent="-457200" fontAlgn="base">
              <a:buFont typeface="+mj-lt"/>
              <a:buAutoNum type="alphaLcPeriod"/>
            </a:pPr>
            <a:r>
              <a:rPr lang="en-GB" dirty="0">
                <a:solidFill>
                  <a:srgbClr val="18A7E0"/>
                </a:solidFill>
              </a:rPr>
              <a:t>Options</a:t>
            </a:r>
          </a:p>
          <a:p>
            <a:pPr marL="914400" lvl="1" indent="-457200" fontAlgn="base">
              <a:buFont typeface="+mj-lt"/>
              <a:buAutoNum type="alphaLcPeriod"/>
            </a:pPr>
            <a:r>
              <a:rPr lang="en-GB" dirty="0">
                <a:solidFill>
                  <a:srgbClr val="18A7E0"/>
                </a:solidFill>
              </a:rPr>
              <a:t>Choice</a:t>
            </a:r>
          </a:p>
          <a:p>
            <a:pPr marL="914400" lvl="1" indent="-457200" fontAlgn="base">
              <a:buFont typeface="+mj-lt"/>
              <a:buAutoNum type="alphaLcPeriod"/>
            </a:pPr>
            <a:r>
              <a:rPr lang="en-GB" dirty="0">
                <a:solidFill>
                  <a:srgbClr val="18A7E0"/>
                </a:solidFill>
              </a:rPr>
              <a:t>Freedom</a:t>
            </a:r>
          </a:p>
          <a:p>
            <a:pPr marL="914400" lvl="1" indent="-457200" fontAlgn="base">
              <a:buFont typeface="+mj-lt"/>
              <a:buAutoNum type="alphaLcPeriod"/>
            </a:pPr>
            <a:r>
              <a:rPr lang="en-GB" dirty="0">
                <a:solidFill>
                  <a:srgbClr val="18A7E0"/>
                </a:solidFill>
              </a:rPr>
              <a:t>Flexibility</a:t>
            </a:r>
          </a:p>
          <a:p>
            <a:pPr marL="914400" lvl="1" indent="-457200" fontAlgn="base">
              <a:buFont typeface="+mj-lt"/>
              <a:buAutoNum type="alphaLcPeriod"/>
            </a:pPr>
            <a:r>
              <a:rPr lang="en-GB" dirty="0">
                <a:solidFill>
                  <a:srgbClr val="18A7E0"/>
                </a:solidFill>
              </a:rPr>
              <a:t>Capacity</a:t>
            </a:r>
          </a:p>
          <a:p>
            <a:pPr marL="457200" lvl="1" indent="0" fontAlgn="base">
              <a:buNone/>
            </a:pPr>
            <a:endParaRPr lang="en-GB" dirty="0"/>
          </a:p>
          <a:p>
            <a:pPr marL="0" indent="0" fontAlgn="base">
              <a:buNone/>
            </a:pPr>
            <a:r>
              <a:rPr lang="en-GB" sz="2400" dirty="0"/>
              <a:t>2. What is a red flag?</a:t>
            </a:r>
          </a:p>
          <a:p>
            <a:pPr marL="0" indent="0" fontAlgn="base">
              <a:buNone/>
            </a:pPr>
            <a:endParaRPr lang="en-GB" dirty="0"/>
          </a:p>
          <a:p>
            <a:pPr marL="0" indent="0" fontAlgn="base">
              <a:buNone/>
            </a:pPr>
            <a:endParaRPr lang="en-GB" dirty="0"/>
          </a:p>
          <a:p>
            <a:pPr marL="0" indent="0" fontAlgn="base">
              <a:buNone/>
            </a:pPr>
            <a:endParaRPr lang="en-GB" dirty="0"/>
          </a:p>
          <a:p>
            <a:endParaRPr lang="en-US" dirty="0"/>
          </a:p>
        </p:txBody>
      </p:sp>
      <p:pic>
        <p:nvPicPr>
          <p:cNvPr id="16" name="Picture 15" descr="A picture containing clock&#10;&#10;Description automatically generated">
            <a:extLst>
              <a:ext uri="{FF2B5EF4-FFF2-40B4-BE49-F238E27FC236}">
                <a16:creationId xmlns:a16="http://schemas.microsoft.com/office/drawing/2014/main" id="{E6E39FDB-292B-0649-8E73-6DD0E6D652E1}"/>
              </a:ext>
            </a:extLst>
          </p:cNvPr>
          <p:cNvPicPr>
            <a:picLocks noChangeAspect="1"/>
          </p:cNvPicPr>
          <p:nvPr/>
        </p:nvPicPr>
        <p:blipFill>
          <a:blip r:embed="rId6"/>
          <a:stretch>
            <a:fillRect/>
          </a:stretch>
        </p:blipFill>
        <p:spPr>
          <a:xfrm>
            <a:off x="8901376" y="6007435"/>
            <a:ext cx="3290624" cy="824087"/>
          </a:xfrm>
          <a:prstGeom prst="rect">
            <a:avLst/>
          </a:prstGeom>
        </p:spPr>
      </p:pic>
    </p:spTree>
    <p:extLst>
      <p:ext uri="{BB962C8B-B14F-4D97-AF65-F5344CB8AC3E}">
        <p14:creationId xmlns:p14="http://schemas.microsoft.com/office/powerpoint/2010/main" val="103009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0" end="0"/>
                                            </p:txEl>
                                          </p:spTgt>
                                        </p:tgtEl>
                                        <p:attrNameLst>
                                          <p:attrName>ppt_c</p:attrName>
                                        </p:attrNameLst>
                                      </p:cBhvr>
                                      <p:to>
                                        <a:srgbClr val="CECDC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2" end="2"/>
                                            </p:txEl>
                                          </p:spTgt>
                                        </p:tgtEl>
                                        <p:attrNameLst>
                                          <p:attrName>ppt_c</p:attrName>
                                        </p:attrNameLst>
                                      </p:cBhvr>
                                      <p:to>
                                        <a:srgbClr val="CECDCB"/>
                                      </p:to>
                                    </p:animClr>
                                  </p:subTnLst>
                                </p:cTn>
                              </p:par>
                              <p:par>
                                <p:cTn id="11" presetID="1" presetClass="entr" presetSubtype="0" fill="hold" grpId="0"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3" end="3"/>
                                            </p:txEl>
                                          </p:spTgt>
                                        </p:tgtEl>
                                        <p:attrNameLst>
                                          <p:attrName>ppt_c</p:attrName>
                                        </p:attrNameLst>
                                      </p:cBhvr>
                                      <p:to>
                                        <a:srgbClr val="CECDCB"/>
                                      </p:to>
                                    </p:animClr>
                                  </p:subTnLst>
                                </p:cTn>
                              </p:par>
                              <p:par>
                                <p:cTn id="13" presetID="1" presetClass="entr" presetSubtype="0" fill="hold" grpId="0"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4" end="4"/>
                                            </p:txEl>
                                          </p:spTgt>
                                        </p:tgtEl>
                                        <p:attrNameLst>
                                          <p:attrName>ppt_c</p:attrName>
                                        </p:attrNameLst>
                                      </p:cBhvr>
                                      <p:to>
                                        <a:srgbClr val="CECDCB"/>
                                      </p:to>
                                    </p:animClr>
                                  </p:subTnLst>
                                </p:cTn>
                              </p:par>
                              <p:par>
                                <p:cTn id="15" presetID="1" presetClass="entr" presetSubtype="0" fill="hold" grpId="0" nodeType="with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5" end="5"/>
                                            </p:txEl>
                                          </p:spTgt>
                                        </p:tgtEl>
                                        <p:attrNameLst>
                                          <p:attrName>ppt_c</p:attrName>
                                        </p:attrNameLst>
                                      </p:cBhvr>
                                      <p:to>
                                        <a:srgbClr val="CECDCB"/>
                                      </p:to>
                                    </p:animClr>
                                  </p:subTnLst>
                                </p:cTn>
                              </p:par>
                              <p:par>
                                <p:cTn id="17" presetID="1" presetClass="entr" presetSubtype="0" fill="hold" grpId="0" nodeType="with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6" end="6"/>
                                            </p:txEl>
                                          </p:spTgt>
                                        </p:tgtEl>
                                        <p:attrNameLst>
                                          <p:attrName>ppt_c</p:attrName>
                                        </p:attrNameLst>
                                      </p:cBhvr>
                                      <p:to>
                                        <a:srgbClr val="CECDCB"/>
                                      </p:to>
                                    </p:animClr>
                                  </p:subTnLst>
                                </p:cTn>
                              </p:par>
                              <p:par>
                                <p:cTn id="19" presetID="1" presetClass="entr" presetSubtype="0" fill="hold" grpId="0" nodeType="withEffect">
                                  <p:stCondLst>
                                    <p:cond delay="0"/>
                                  </p:stCondLst>
                                  <p:childTnLst>
                                    <p:set>
                                      <p:cBhvr>
                                        <p:cTn id="20" dur="1" fill="hold">
                                          <p:stCondLst>
                                            <p:cond delay="0"/>
                                          </p:stCondLst>
                                        </p:cTn>
                                        <p:tgtEl>
                                          <p:spTgt spid="10">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7" end="7"/>
                                            </p:txEl>
                                          </p:spTgt>
                                        </p:tgtEl>
                                        <p:attrNameLst>
                                          <p:attrName>ppt_c</p:attrName>
                                        </p:attrNameLst>
                                      </p:cBhvr>
                                      <p:to>
                                        <a:srgbClr val="CECDCB"/>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9" end="9"/>
                                            </p:txEl>
                                          </p:spTgt>
                                        </p:tgtEl>
                                        <p:attrNameLst>
                                          <p:attrName>ppt_c</p:attrName>
                                        </p:attrNameLst>
                                      </p:cBhvr>
                                      <p:to>
                                        <a:srgbClr val="CECDCB"/>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holding a sign&#10;&#10;Description automatically generated">
            <a:extLst>
              <a:ext uri="{FF2B5EF4-FFF2-40B4-BE49-F238E27FC236}">
                <a16:creationId xmlns:a16="http://schemas.microsoft.com/office/drawing/2014/main" id="{AB1C3D43-DF51-1346-A237-9149A588D8AE}"/>
              </a:ext>
            </a:extLst>
          </p:cNvPr>
          <p:cNvPicPr>
            <a:picLocks noChangeAspect="1"/>
          </p:cNvPicPr>
          <p:nvPr/>
        </p:nvPicPr>
        <p:blipFill rotWithShape="1">
          <a:blip r:embed="rId3">
            <a:alphaModFix/>
          </a:blip>
          <a:srcRect l="20455" r="27100"/>
          <a:stretch/>
        </p:blipFill>
        <p:spPr>
          <a:xfrm>
            <a:off x="5797534" y="0"/>
            <a:ext cx="6394161" cy="6858000"/>
          </a:xfrm>
          <a:prstGeom prst="rect">
            <a:avLst/>
          </a:prstGeom>
        </p:spPr>
      </p:pic>
      <p:pic>
        <p:nvPicPr>
          <p:cNvPr id="15" name="Picture 14">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171450" y="0"/>
            <a:ext cx="6248400" cy="6858000"/>
          </a:xfrm>
        </p:spPr>
        <p:txBody>
          <a:bodyPr tIns="0" bIns="0" anchor="ctr">
            <a:noAutofit/>
          </a:bodyPr>
          <a:lstStyle/>
          <a:p>
            <a:pPr marL="0" indent="0" fontAlgn="base">
              <a:buNone/>
            </a:pPr>
            <a:r>
              <a:rPr lang="en-GB" sz="2200" dirty="0"/>
              <a:t>3. Which aspect of an unhealthy relationship is described here?  </a:t>
            </a:r>
            <a:r>
              <a:rPr lang="en-GB" sz="2200" i="1" dirty="0"/>
              <a:t>Manipulating someone so that they come to doubt the truth and reality of their experiences. Can involve twisting or mis-representing information or even giving false information.</a:t>
            </a:r>
            <a:endParaRPr lang="en-GB" sz="2200" dirty="0"/>
          </a:p>
          <a:p>
            <a:pPr marL="800100" lvl="1" indent="-342900" fontAlgn="base">
              <a:buFont typeface="+mj-lt"/>
              <a:buAutoNum type="alphaLcPeriod"/>
            </a:pPr>
            <a:r>
              <a:rPr lang="en-GB" sz="2000" dirty="0">
                <a:solidFill>
                  <a:srgbClr val="18A7E0"/>
                </a:solidFill>
              </a:rPr>
              <a:t>Physical abuse</a:t>
            </a:r>
          </a:p>
          <a:p>
            <a:pPr marL="800100" lvl="1" indent="-342900" fontAlgn="base">
              <a:buFont typeface="+mj-lt"/>
              <a:buAutoNum type="alphaLcPeriod"/>
            </a:pPr>
            <a:r>
              <a:rPr lang="en-GB" sz="2000" dirty="0">
                <a:solidFill>
                  <a:srgbClr val="18A7E0"/>
                </a:solidFill>
              </a:rPr>
              <a:t>Emotional abuse</a:t>
            </a:r>
          </a:p>
          <a:p>
            <a:pPr marL="800100" lvl="1" indent="-342900" fontAlgn="base">
              <a:buFont typeface="+mj-lt"/>
              <a:buAutoNum type="alphaLcPeriod"/>
            </a:pPr>
            <a:r>
              <a:rPr lang="en-GB" sz="2000" dirty="0">
                <a:solidFill>
                  <a:srgbClr val="18A7E0"/>
                </a:solidFill>
              </a:rPr>
              <a:t>Mental abuse</a:t>
            </a:r>
          </a:p>
          <a:p>
            <a:pPr marL="800100" lvl="1" indent="-342900" fontAlgn="base">
              <a:buFont typeface="+mj-lt"/>
              <a:buAutoNum type="alphaLcPeriod"/>
            </a:pPr>
            <a:r>
              <a:rPr lang="en-GB" sz="2000" dirty="0">
                <a:solidFill>
                  <a:srgbClr val="18A7E0"/>
                </a:solidFill>
              </a:rPr>
              <a:t>Gaslighting</a:t>
            </a:r>
          </a:p>
          <a:p>
            <a:pPr marL="800100" lvl="1" indent="-342900" fontAlgn="base">
              <a:buFont typeface="+mj-lt"/>
              <a:buAutoNum type="alphaLcPeriod"/>
            </a:pPr>
            <a:endParaRPr lang="en-GB" sz="1050" dirty="0">
              <a:solidFill>
                <a:srgbClr val="000000"/>
              </a:solidFill>
            </a:endParaRPr>
          </a:p>
          <a:p>
            <a:pPr marL="0" indent="0" fontAlgn="base">
              <a:buNone/>
            </a:pPr>
            <a:r>
              <a:rPr lang="en-GB" sz="2200" dirty="0">
                <a:solidFill>
                  <a:srgbClr val="000000"/>
                </a:solidFill>
              </a:rPr>
              <a:t>4. Name one source of help you could go to inside school and one organisation from outside school.</a:t>
            </a:r>
          </a:p>
          <a:p>
            <a:pPr marL="0" indent="0" fontAlgn="base">
              <a:buNone/>
            </a:pPr>
            <a:endParaRPr lang="en-GB" sz="1000" dirty="0">
              <a:solidFill>
                <a:srgbClr val="000000"/>
              </a:solidFill>
            </a:endParaRPr>
          </a:p>
          <a:p>
            <a:pPr marL="0" indent="0" fontAlgn="base">
              <a:buNone/>
            </a:pPr>
            <a:r>
              <a:rPr lang="en-GB" sz="2200" dirty="0">
                <a:solidFill>
                  <a:srgbClr val="000000"/>
                </a:solidFill>
              </a:rPr>
              <a:t>5. Everybody has the right to feel safe all of the time. If you feel you are in immediate danger from a partner or ex-partner, what should you do?</a:t>
            </a:r>
          </a:p>
          <a:p>
            <a:pPr marL="914400" lvl="1" indent="-457200" fontAlgn="base">
              <a:buFont typeface="+mj-lt"/>
              <a:buAutoNum type="alphaLcPeriod"/>
            </a:pPr>
            <a:r>
              <a:rPr lang="en-GB" sz="2000" dirty="0">
                <a:solidFill>
                  <a:srgbClr val="18A7E0"/>
                </a:solidFill>
              </a:rPr>
              <a:t>Report it to school the next day</a:t>
            </a:r>
          </a:p>
          <a:p>
            <a:pPr marL="914400" lvl="1" indent="-457200" fontAlgn="base">
              <a:buFont typeface="+mj-lt"/>
              <a:buAutoNum type="alphaLcPeriod"/>
            </a:pPr>
            <a:r>
              <a:rPr lang="en-GB" sz="2000" dirty="0">
                <a:solidFill>
                  <a:srgbClr val="18A7E0"/>
                </a:solidFill>
              </a:rPr>
              <a:t>Call 999</a:t>
            </a:r>
          </a:p>
          <a:p>
            <a:pPr marL="914400" lvl="1" indent="-457200" fontAlgn="base">
              <a:buFont typeface="+mj-lt"/>
              <a:buAutoNum type="alphaLcPeriod"/>
            </a:pPr>
            <a:r>
              <a:rPr lang="en-GB" sz="2000" dirty="0">
                <a:solidFill>
                  <a:srgbClr val="18A7E0"/>
                </a:solidFill>
              </a:rPr>
              <a:t>Tell someone you trust</a:t>
            </a:r>
          </a:p>
          <a:p>
            <a:pPr marL="914400" lvl="1" indent="-457200" fontAlgn="base">
              <a:buFont typeface="+mj-lt"/>
              <a:buAutoNum type="alphaLcPeriod"/>
            </a:pPr>
            <a:r>
              <a:rPr lang="en-GB" sz="2000" dirty="0">
                <a:solidFill>
                  <a:srgbClr val="18A7E0"/>
                </a:solidFill>
              </a:rPr>
              <a:t>Let your friends know</a:t>
            </a:r>
          </a:p>
        </p:txBody>
      </p:sp>
      <p:pic>
        <p:nvPicPr>
          <p:cNvPr id="16" name="Picture 15" descr="A picture containing clock&#10;&#10;Description automatically generated">
            <a:extLst>
              <a:ext uri="{FF2B5EF4-FFF2-40B4-BE49-F238E27FC236}">
                <a16:creationId xmlns:a16="http://schemas.microsoft.com/office/drawing/2014/main" id="{462C0CBA-428C-CD48-B094-737AAB734A3B}"/>
              </a:ext>
            </a:extLst>
          </p:cNvPr>
          <p:cNvPicPr>
            <a:picLocks noChangeAspect="1"/>
          </p:cNvPicPr>
          <p:nvPr/>
        </p:nvPicPr>
        <p:blipFill>
          <a:blip r:embed="rId5"/>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287936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0" end="0"/>
                                            </p:txEl>
                                          </p:spTgt>
                                        </p:tgtEl>
                                        <p:attrNameLst>
                                          <p:attrName>ppt_c</p:attrName>
                                        </p:attrNameLst>
                                      </p:cBhvr>
                                      <p:to>
                                        <a:srgbClr val="D1D1D1"/>
                                      </p:to>
                                    </p:animClr>
                                  </p:sub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1" end="1"/>
                                            </p:txEl>
                                          </p:spTgt>
                                        </p:tgtEl>
                                        <p:attrNameLst>
                                          <p:attrName>ppt_c</p:attrName>
                                        </p:attrNameLst>
                                      </p:cBhvr>
                                      <p:to>
                                        <a:srgbClr val="D1D1D1"/>
                                      </p:to>
                                    </p:animClr>
                                  </p:sub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2" end="2"/>
                                            </p:txEl>
                                          </p:spTgt>
                                        </p:tgtEl>
                                        <p:attrNameLst>
                                          <p:attrName>ppt_c</p:attrName>
                                        </p:attrNameLst>
                                      </p:cBhvr>
                                      <p:to>
                                        <a:srgbClr val="D1D1D1"/>
                                      </p:to>
                                    </p:animClr>
                                  </p:subTnLst>
                                </p:cTn>
                              </p:par>
                              <p:par>
                                <p:cTn id="11" presetID="1" presetClass="entr" presetSubtype="0" fill="hold" grpId="0"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3" end="3"/>
                                            </p:txEl>
                                          </p:spTgt>
                                        </p:tgtEl>
                                        <p:attrNameLst>
                                          <p:attrName>ppt_c</p:attrName>
                                        </p:attrNameLst>
                                      </p:cBhvr>
                                      <p:to>
                                        <a:srgbClr val="D1D1D1"/>
                                      </p:to>
                                    </p:animClr>
                                  </p:subTnLst>
                                </p:cTn>
                              </p:par>
                              <p:par>
                                <p:cTn id="13" presetID="1" presetClass="entr" presetSubtype="0" fill="hold" grpId="0"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4" end="4"/>
                                            </p:txEl>
                                          </p:spTgt>
                                        </p:tgtEl>
                                        <p:attrNameLst>
                                          <p:attrName>ppt_c</p:attrName>
                                        </p:attrNameLst>
                                      </p:cBhvr>
                                      <p:to>
                                        <a:srgbClr val="D1D1D1"/>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6" end="6"/>
                                            </p:txEl>
                                          </p:spTgt>
                                        </p:tgtEl>
                                        <p:attrNameLst>
                                          <p:attrName>ppt_c</p:attrName>
                                        </p:attrNameLst>
                                      </p:cBhvr>
                                      <p:to>
                                        <a:srgbClr val="D1D1D1"/>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8" end="8"/>
                                            </p:txEl>
                                          </p:spTgt>
                                        </p:tgtEl>
                                        <p:attrNameLst>
                                          <p:attrName>ppt_c</p:attrName>
                                        </p:attrNameLst>
                                      </p:cBhvr>
                                      <p:to>
                                        <a:srgbClr val="D1D1D1"/>
                                      </p:to>
                                    </p:animClr>
                                  </p:subTnLst>
                                </p:cTn>
                              </p:par>
                              <p:par>
                                <p:cTn id="23" presetID="1" presetClass="entr" presetSubtype="0" fill="hold" grpId="0" nodeType="withEffect">
                                  <p:stCondLst>
                                    <p:cond delay="0"/>
                                  </p:stCondLst>
                                  <p:childTnLst>
                                    <p:set>
                                      <p:cBhvr>
                                        <p:cTn id="24" dur="1" fill="hold">
                                          <p:stCondLst>
                                            <p:cond delay="0"/>
                                          </p:stCondLst>
                                        </p:cTn>
                                        <p:tgtEl>
                                          <p:spTgt spid="10">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9" end="9"/>
                                            </p:txEl>
                                          </p:spTgt>
                                        </p:tgtEl>
                                        <p:attrNameLst>
                                          <p:attrName>ppt_c</p:attrName>
                                        </p:attrNameLst>
                                      </p:cBhvr>
                                      <p:to>
                                        <a:srgbClr val="D1D1D1"/>
                                      </p:to>
                                    </p:animClr>
                                  </p:subTnLst>
                                </p:cTn>
                              </p:par>
                              <p:par>
                                <p:cTn id="25" presetID="1" presetClass="entr" presetSubtype="0" fill="hold" grpId="0" nodeType="withEffect">
                                  <p:stCondLst>
                                    <p:cond delay="0"/>
                                  </p:stCondLst>
                                  <p:childTnLst>
                                    <p:set>
                                      <p:cBhvr>
                                        <p:cTn id="26" dur="1" fill="hold">
                                          <p:stCondLst>
                                            <p:cond delay="0"/>
                                          </p:stCondLst>
                                        </p:cTn>
                                        <p:tgtEl>
                                          <p:spTgt spid="10">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10" end="10"/>
                                            </p:txEl>
                                          </p:spTgt>
                                        </p:tgtEl>
                                        <p:attrNameLst>
                                          <p:attrName>ppt_c</p:attrName>
                                        </p:attrNameLst>
                                      </p:cBhvr>
                                      <p:to>
                                        <a:srgbClr val="D1D1D1"/>
                                      </p:to>
                                    </p:animClr>
                                  </p:subTnLst>
                                </p:cTn>
                              </p:par>
                              <p:par>
                                <p:cTn id="27" presetID="1" presetClass="entr" presetSubtype="0" fill="hold" grpId="0" nodeType="withEffect">
                                  <p:stCondLst>
                                    <p:cond delay="0"/>
                                  </p:stCondLst>
                                  <p:childTnLst>
                                    <p:set>
                                      <p:cBhvr>
                                        <p:cTn id="28" dur="1" fill="hold">
                                          <p:stCondLst>
                                            <p:cond delay="0"/>
                                          </p:stCondLst>
                                        </p:cTn>
                                        <p:tgtEl>
                                          <p:spTgt spid="10">
                                            <p:txEl>
                                              <p:pRg st="11" end="11"/>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11" end="11"/>
                                            </p:txEl>
                                          </p:spTgt>
                                        </p:tgtEl>
                                        <p:attrNameLst>
                                          <p:attrName>ppt_c</p:attrName>
                                        </p:attrNameLst>
                                      </p:cBhvr>
                                      <p:to>
                                        <a:srgbClr val="D1D1D1"/>
                                      </p:to>
                                    </p:animClr>
                                  </p:subTnLst>
                                </p:cTn>
                              </p:par>
                              <p:par>
                                <p:cTn id="29" presetID="1" presetClass="entr" presetSubtype="0" fill="hold" grpId="0" nodeType="withEffect">
                                  <p:stCondLst>
                                    <p:cond delay="0"/>
                                  </p:stCondLst>
                                  <p:childTnLst>
                                    <p:set>
                                      <p:cBhvr>
                                        <p:cTn id="30" dur="1" fill="hold">
                                          <p:stCondLst>
                                            <p:cond delay="0"/>
                                          </p:stCondLst>
                                        </p:cTn>
                                        <p:tgtEl>
                                          <p:spTgt spid="10">
                                            <p:txEl>
                                              <p:pRg st="12" end="12"/>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12" end="12"/>
                                            </p:txEl>
                                          </p:spTgt>
                                        </p:tgtEl>
                                        <p:attrNameLst>
                                          <p:attrName>ppt_c</p:attrName>
                                        </p:attrNameLst>
                                      </p:cBhvr>
                                      <p:to>
                                        <a:srgbClr val="D1D1D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room&#10;&#10;Description automatically generated">
            <a:extLst>
              <a:ext uri="{FF2B5EF4-FFF2-40B4-BE49-F238E27FC236}">
                <a16:creationId xmlns:a16="http://schemas.microsoft.com/office/drawing/2014/main" id="{85372431-E924-7A44-8A1C-8F3C816D5965}"/>
              </a:ext>
            </a:extLst>
          </p:cNvPr>
          <p:cNvPicPr>
            <a:picLocks noChangeAspect="1"/>
          </p:cNvPicPr>
          <p:nvPr/>
        </p:nvPicPr>
        <p:blipFill rotWithShape="1">
          <a:blip r:embed="rId3">
            <a:alphaModFix/>
          </a:blip>
          <a:srcRect r="-2" b="1868"/>
          <a:stretch/>
        </p:blipFill>
        <p:spPr>
          <a:xfrm>
            <a:off x="6083786" y="-168316"/>
            <a:ext cx="6261330" cy="3932313"/>
          </a:xfrm>
          <a:prstGeom prst="rect">
            <a:avLst/>
          </a:prstGeom>
          <a:effectLst>
            <a:softEdge rad="533400"/>
          </a:effectLst>
        </p:spPr>
      </p:pic>
      <p:pic>
        <p:nvPicPr>
          <p:cNvPr id="8" name="Picture 7" descr="A picture containing room, computer&#10;&#10;Description automatically generated">
            <a:extLst>
              <a:ext uri="{FF2B5EF4-FFF2-40B4-BE49-F238E27FC236}">
                <a16:creationId xmlns:a16="http://schemas.microsoft.com/office/drawing/2014/main" id="{31A335E4-1F1C-D34D-8BFF-006836EF5035}"/>
              </a:ext>
            </a:extLst>
          </p:cNvPr>
          <p:cNvPicPr>
            <a:picLocks noChangeAspect="1"/>
          </p:cNvPicPr>
          <p:nvPr/>
        </p:nvPicPr>
        <p:blipFill rotWithShape="1">
          <a:blip r:embed="rId4"/>
          <a:srcRect l="10320" r="6471" b="2"/>
          <a:stretch/>
        </p:blipFill>
        <p:spPr>
          <a:xfrm>
            <a:off x="6089904" y="2487166"/>
            <a:ext cx="6263640" cy="4215384"/>
          </a:xfrm>
          <a:prstGeom prst="rect">
            <a:avLst/>
          </a:prstGeom>
          <a:effectLst>
            <a:softEdge rad="533400"/>
          </a:effectLst>
        </p:spPr>
      </p:pic>
      <p:pic>
        <p:nvPicPr>
          <p:cNvPr id="17" name="Picture 16">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95398" y="141195"/>
            <a:ext cx="4803636" cy="1311664"/>
          </a:xfrm>
        </p:spPr>
        <p:txBody>
          <a:bodyPr vert="horz" lIns="91440" tIns="45720" rIns="91440" bIns="45720" rtlCol="0">
            <a:normAutofit/>
          </a:bodyPr>
          <a:lstStyle/>
          <a:p>
            <a:r>
              <a:rPr lang="en-GB" sz="4000" b="1" dirty="0">
                <a:solidFill>
                  <a:srgbClr val="18A7E0"/>
                </a:solidFill>
                <a:latin typeface="+mn-lt"/>
              </a:rPr>
              <a:t>Quick Quiz: Answers</a:t>
            </a:r>
            <a:endParaRPr lang="en-US" sz="4000" b="1" dirty="0">
              <a:solidFill>
                <a:srgbClr val="18A7E0"/>
              </a:solidFill>
              <a:latin typeface="+mn-lt"/>
            </a:endParaRPr>
          </a:p>
        </p:txBody>
      </p:sp>
      <p:sp>
        <p:nvSpPr>
          <p:cNvPr id="10" name="Content Placeholder 9">
            <a:extLst>
              <a:ext uri="{FF2B5EF4-FFF2-40B4-BE49-F238E27FC236}">
                <a16:creationId xmlns:a16="http://schemas.microsoft.com/office/drawing/2014/main" id="{487C653C-3DD4-D04F-A799-4175D4C655F1}"/>
              </a:ext>
            </a:extLst>
          </p:cNvPr>
          <p:cNvSpPr>
            <a:spLocks noGrp="1"/>
          </p:cNvSpPr>
          <p:nvPr>
            <p:ph idx="1"/>
          </p:nvPr>
        </p:nvSpPr>
        <p:spPr>
          <a:xfrm>
            <a:off x="361950" y="1295400"/>
            <a:ext cx="5905499" cy="5407150"/>
          </a:xfrm>
        </p:spPr>
        <p:txBody>
          <a:bodyPr tIns="0" bIns="0" anchor="ctr">
            <a:normAutofit/>
          </a:bodyPr>
          <a:lstStyle/>
          <a:p>
            <a:pPr marL="0" indent="0" fontAlgn="base">
              <a:buNone/>
            </a:pPr>
            <a:r>
              <a:rPr lang="en-GB" sz="2400" dirty="0">
                <a:solidFill>
                  <a:srgbClr val="000000"/>
                </a:solidFill>
              </a:rPr>
              <a:t>1. Which three of the following are the elements of informed consent?</a:t>
            </a:r>
          </a:p>
          <a:p>
            <a:pPr marL="914400" lvl="1" indent="-457200" fontAlgn="base">
              <a:buFont typeface="+mj-lt"/>
              <a:buAutoNum type="alphaLcPeriod"/>
            </a:pPr>
            <a:r>
              <a:rPr lang="en-GB" dirty="0">
                <a:solidFill>
                  <a:schemeClr val="bg1">
                    <a:lumMod val="75000"/>
                  </a:schemeClr>
                </a:solidFill>
              </a:rPr>
              <a:t>Options</a:t>
            </a:r>
          </a:p>
          <a:p>
            <a:pPr marL="914400" lvl="1" indent="-457200" fontAlgn="base">
              <a:buFont typeface="+mj-lt"/>
              <a:buAutoNum type="alphaLcPeriod"/>
            </a:pPr>
            <a:r>
              <a:rPr lang="en-GB" dirty="0">
                <a:solidFill>
                  <a:srgbClr val="18A7E0"/>
                </a:solidFill>
              </a:rPr>
              <a:t>Choice</a:t>
            </a:r>
          </a:p>
          <a:p>
            <a:pPr marL="914400" lvl="1" indent="-457200" fontAlgn="base">
              <a:buFont typeface="+mj-lt"/>
              <a:buAutoNum type="alphaLcPeriod"/>
            </a:pPr>
            <a:r>
              <a:rPr lang="en-GB" dirty="0">
                <a:solidFill>
                  <a:srgbClr val="18A7E0"/>
                </a:solidFill>
              </a:rPr>
              <a:t>Freedom</a:t>
            </a:r>
          </a:p>
          <a:p>
            <a:pPr marL="914400" lvl="1" indent="-457200" fontAlgn="base">
              <a:buFont typeface="+mj-lt"/>
              <a:buAutoNum type="alphaLcPeriod"/>
            </a:pPr>
            <a:r>
              <a:rPr lang="en-GB" dirty="0">
                <a:solidFill>
                  <a:schemeClr val="bg1">
                    <a:lumMod val="75000"/>
                  </a:schemeClr>
                </a:solidFill>
              </a:rPr>
              <a:t>Flexibility</a:t>
            </a:r>
          </a:p>
          <a:p>
            <a:pPr marL="914400" lvl="1" indent="-457200" fontAlgn="base">
              <a:buFont typeface="+mj-lt"/>
              <a:buAutoNum type="alphaLcPeriod"/>
            </a:pPr>
            <a:r>
              <a:rPr lang="en-GB" dirty="0">
                <a:solidFill>
                  <a:srgbClr val="18A7E0"/>
                </a:solidFill>
              </a:rPr>
              <a:t>Capacity</a:t>
            </a:r>
          </a:p>
          <a:p>
            <a:pPr marL="457200" lvl="1" indent="0" fontAlgn="base">
              <a:buNone/>
            </a:pPr>
            <a:endParaRPr lang="en-GB" dirty="0">
              <a:solidFill>
                <a:srgbClr val="000000"/>
              </a:solidFill>
            </a:endParaRPr>
          </a:p>
          <a:p>
            <a:pPr marL="0" indent="0" fontAlgn="base">
              <a:buNone/>
            </a:pPr>
            <a:r>
              <a:rPr lang="en-GB" sz="2400" dirty="0">
                <a:solidFill>
                  <a:srgbClr val="000000"/>
                </a:solidFill>
              </a:rPr>
              <a:t>2. What is a red flag? </a:t>
            </a:r>
            <a:r>
              <a:rPr lang="en-GB" sz="2400" dirty="0">
                <a:solidFill>
                  <a:srgbClr val="18A7E0"/>
                </a:solidFill>
              </a:rPr>
              <a:t>A warning sign that something isn’t quite right in a relationship.</a:t>
            </a:r>
            <a:endParaRPr lang="en-US" sz="2000" dirty="0">
              <a:solidFill>
                <a:srgbClr val="18A7E0"/>
              </a:solidFill>
            </a:endParaRPr>
          </a:p>
          <a:p>
            <a:pPr marL="0" indent="0" fontAlgn="base">
              <a:buNone/>
            </a:pPr>
            <a:endParaRPr lang="en-US" sz="2000" dirty="0">
              <a:solidFill>
                <a:srgbClr val="000000"/>
              </a:solidFill>
            </a:endParaRPr>
          </a:p>
          <a:p>
            <a:pPr marL="0" indent="0" fontAlgn="base">
              <a:buNone/>
            </a:pPr>
            <a:endParaRPr lang="en-US" sz="2000" dirty="0">
              <a:solidFill>
                <a:srgbClr val="000000"/>
              </a:solidFill>
            </a:endParaRPr>
          </a:p>
        </p:txBody>
      </p:sp>
      <p:pic>
        <p:nvPicPr>
          <p:cNvPr id="16" name="Picture 15" descr="A picture containing clock&#10;&#10;Description automatically generated">
            <a:extLst>
              <a:ext uri="{FF2B5EF4-FFF2-40B4-BE49-F238E27FC236}">
                <a16:creationId xmlns:a16="http://schemas.microsoft.com/office/drawing/2014/main" id="{B5719DFF-4A42-4643-860A-054A12C53A0C}"/>
              </a:ext>
            </a:extLst>
          </p:cNvPr>
          <p:cNvPicPr>
            <a:picLocks noChangeAspect="1"/>
          </p:cNvPicPr>
          <p:nvPr/>
        </p:nvPicPr>
        <p:blipFill>
          <a:blip r:embed="rId6"/>
          <a:stretch>
            <a:fillRect/>
          </a:stretch>
        </p:blipFill>
        <p:spPr>
          <a:xfrm>
            <a:off x="8901376" y="6007435"/>
            <a:ext cx="3290624" cy="824087"/>
          </a:xfrm>
          <a:prstGeom prst="rect">
            <a:avLst/>
          </a:prstGeom>
        </p:spPr>
      </p:pic>
    </p:spTree>
    <p:extLst>
      <p:ext uri="{BB962C8B-B14F-4D97-AF65-F5344CB8AC3E}">
        <p14:creationId xmlns:p14="http://schemas.microsoft.com/office/powerpoint/2010/main" val="222769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holding a sign&#10;&#10;Description automatically generated">
            <a:extLst>
              <a:ext uri="{FF2B5EF4-FFF2-40B4-BE49-F238E27FC236}">
                <a16:creationId xmlns:a16="http://schemas.microsoft.com/office/drawing/2014/main" id="{AB1C3D43-DF51-1346-A237-9149A588D8AE}"/>
              </a:ext>
            </a:extLst>
          </p:cNvPr>
          <p:cNvPicPr>
            <a:picLocks noChangeAspect="1"/>
          </p:cNvPicPr>
          <p:nvPr/>
        </p:nvPicPr>
        <p:blipFill rotWithShape="1">
          <a:blip r:embed="rId3">
            <a:alphaModFix/>
          </a:blip>
          <a:srcRect l="20455" r="27100"/>
          <a:stretch/>
        </p:blipFill>
        <p:spPr>
          <a:xfrm>
            <a:off x="5797543" y="10"/>
            <a:ext cx="6394152" cy="6857990"/>
          </a:xfrm>
          <a:prstGeom prst="rect">
            <a:avLst/>
          </a:prstGeom>
        </p:spPr>
      </p:pic>
      <p:pic>
        <p:nvPicPr>
          <p:cNvPr id="15" name="Picture 14">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7" name="Content Placeholder 9">
            <a:extLst>
              <a:ext uri="{FF2B5EF4-FFF2-40B4-BE49-F238E27FC236}">
                <a16:creationId xmlns:a16="http://schemas.microsoft.com/office/drawing/2014/main" id="{2DAEB235-1B5A-404F-B284-92A89A9385C0}"/>
              </a:ext>
            </a:extLst>
          </p:cNvPr>
          <p:cNvSpPr>
            <a:spLocks noGrp="1"/>
          </p:cNvSpPr>
          <p:nvPr>
            <p:ph idx="1"/>
          </p:nvPr>
        </p:nvSpPr>
        <p:spPr>
          <a:xfrm>
            <a:off x="171450" y="247650"/>
            <a:ext cx="5924550" cy="6610350"/>
          </a:xfrm>
        </p:spPr>
        <p:txBody>
          <a:bodyPr tIns="0" bIns="0" anchor="ctr">
            <a:noAutofit/>
          </a:bodyPr>
          <a:lstStyle/>
          <a:p>
            <a:pPr marL="0" indent="0" fontAlgn="base">
              <a:buNone/>
            </a:pPr>
            <a:r>
              <a:rPr lang="en-GB" sz="2400" dirty="0"/>
              <a:t>3. Which aspect of an unhealthy relationship is described here?  </a:t>
            </a:r>
            <a:r>
              <a:rPr lang="en-GB" sz="2400" i="1" dirty="0"/>
              <a:t>Manipulating someone so that they come to doubt the truth and reality of their experiences. Can involve twisting or mis-representing information or even giving false information.</a:t>
            </a:r>
            <a:endParaRPr lang="en-GB" sz="2400" dirty="0"/>
          </a:p>
          <a:p>
            <a:pPr marL="800100" lvl="1" indent="-342900" fontAlgn="base">
              <a:buFont typeface="+mj-lt"/>
              <a:buAutoNum type="alphaLcPeriod"/>
            </a:pPr>
            <a:r>
              <a:rPr lang="en-GB" dirty="0">
                <a:solidFill>
                  <a:schemeClr val="bg1">
                    <a:lumMod val="75000"/>
                  </a:schemeClr>
                </a:solidFill>
              </a:rPr>
              <a:t>Physical abuse</a:t>
            </a:r>
          </a:p>
          <a:p>
            <a:pPr marL="800100" lvl="1" indent="-342900" fontAlgn="base">
              <a:buFont typeface="+mj-lt"/>
              <a:buAutoNum type="alphaLcPeriod"/>
            </a:pPr>
            <a:r>
              <a:rPr lang="en-GB" dirty="0">
                <a:solidFill>
                  <a:schemeClr val="bg1">
                    <a:lumMod val="75000"/>
                  </a:schemeClr>
                </a:solidFill>
              </a:rPr>
              <a:t>Emotional abuse</a:t>
            </a:r>
          </a:p>
          <a:p>
            <a:pPr marL="800100" lvl="1" indent="-342900" fontAlgn="base">
              <a:buFont typeface="+mj-lt"/>
              <a:buAutoNum type="alphaLcPeriod"/>
            </a:pPr>
            <a:r>
              <a:rPr lang="en-GB" dirty="0">
                <a:solidFill>
                  <a:schemeClr val="bg1">
                    <a:lumMod val="75000"/>
                  </a:schemeClr>
                </a:solidFill>
              </a:rPr>
              <a:t>Mental abuse</a:t>
            </a:r>
          </a:p>
          <a:p>
            <a:pPr marL="800100" lvl="1" indent="-342900" fontAlgn="base">
              <a:buFont typeface="+mj-lt"/>
              <a:buAutoNum type="alphaLcPeriod"/>
            </a:pPr>
            <a:r>
              <a:rPr lang="en-GB" dirty="0">
                <a:solidFill>
                  <a:srgbClr val="18A7E0"/>
                </a:solidFill>
              </a:rPr>
              <a:t>Gaslighting</a:t>
            </a:r>
          </a:p>
          <a:p>
            <a:pPr marL="800100" lvl="1" indent="-342900" fontAlgn="base">
              <a:buFont typeface="+mj-lt"/>
              <a:buAutoNum type="alphaLcPeriod"/>
            </a:pPr>
            <a:endParaRPr lang="en-GB" dirty="0">
              <a:solidFill>
                <a:srgbClr val="000000"/>
              </a:solidFill>
            </a:endParaRPr>
          </a:p>
          <a:p>
            <a:pPr marL="0" indent="0" fontAlgn="base">
              <a:buNone/>
            </a:pPr>
            <a:r>
              <a:rPr lang="en-GB" sz="2400" dirty="0">
                <a:solidFill>
                  <a:srgbClr val="000000"/>
                </a:solidFill>
              </a:rPr>
              <a:t>4. Name one source of help you could go to inside school and one organisation from outside school. </a:t>
            </a:r>
            <a:r>
              <a:rPr lang="en-GB" sz="2400" dirty="0">
                <a:solidFill>
                  <a:srgbClr val="FF0000"/>
                </a:solidFill>
              </a:rPr>
              <a:t>[Insert answer specific to school setting] </a:t>
            </a:r>
            <a:r>
              <a:rPr lang="en-GB" sz="2400" dirty="0">
                <a:solidFill>
                  <a:srgbClr val="18A7E0"/>
                </a:solidFill>
              </a:rPr>
              <a:t>Safe, Childline, Samaritans, Oxfordshire Sexual Abuse and Rape Crisis Centre (OSARCC), Oxfordshire Domestic Abuse Helpline. </a:t>
            </a:r>
          </a:p>
        </p:txBody>
      </p:sp>
      <p:pic>
        <p:nvPicPr>
          <p:cNvPr id="9" name="Picture 8" descr="A picture containing clock&#10;&#10;Description automatically generated">
            <a:extLst>
              <a:ext uri="{FF2B5EF4-FFF2-40B4-BE49-F238E27FC236}">
                <a16:creationId xmlns:a16="http://schemas.microsoft.com/office/drawing/2014/main" id="{DCD374C7-AC7D-F440-AADA-E6E1E83EA9FB}"/>
              </a:ext>
            </a:extLst>
          </p:cNvPr>
          <p:cNvPicPr>
            <a:picLocks noChangeAspect="1"/>
          </p:cNvPicPr>
          <p:nvPr/>
        </p:nvPicPr>
        <p:blipFill>
          <a:blip r:embed="rId5"/>
          <a:stretch>
            <a:fillRect/>
          </a:stretch>
        </p:blipFill>
        <p:spPr>
          <a:xfrm>
            <a:off x="8901376" y="6007435"/>
            <a:ext cx="3290624" cy="824087"/>
          </a:xfrm>
          <a:prstGeom prst="rect">
            <a:avLst/>
          </a:prstGeom>
        </p:spPr>
      </p:pic>
    </p:spTree>
    <p:extLst>
      <p:ext uri="{BB962C8B-B14F-4D97-AF65-F5344CB8AC3E}">
        <p14:creationId xmlns:p14="http://schemas.microsoft.com/office/powerpoint/2010/main" val="426661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erson standing in a room&#10;&#10;Description automatically generated">
            <a:extLst>
              <a:ext uri="{FF2B5EF4-FFF2-40B4-BE49-F238E27FC236}">
                <a16:creationId xmlns:a16="http://schemas.microsoft.com/office/drawing/2014/main" id="{A5FB1744-7BC1-A243-B680-6FA97809F03B}"/>
              </a:ext>
            </a:extLst>
          </p:cNvPr>
          <p:cNvPicPr>
            <a:picLocks noChangeAspect="1"/>
          </p:cNvPicPr>
          <p:nvPr/>
        </p:nvPicPr>
        <p:blipFill rotWithShape="1">
          <a:blip r:embed="rId3">
            <a:alphaModFix/>
          </a:blip>
          <a:srcRect l="22681" r="24873"/>
          <a:stretch/>
        </p:blipFill>
        <p:spPr>
          <a:xfrm>
            <a:off x="5797543" y="10"/>
            <a:ext cx="6394152" cy="6857990"/>
          </a:xfrm>
          <a:prstGeom prst="rect">
            <a:avLst/>
          </a:prstGeom>
        </p:spPr>
      </p:pic>
      <p:pic>
        <p:nvPicPr>
          <p:cNvPr id="16" name="Picture 15">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14" name="Rectangle 13">
            <a:extLst>
              <a:ext uri="{FF2B5EF4-FFF2-40B4-BE49-F238E27FC236}">
                <a16:creationId xmlns:a16="http://schemas.microsoft.com/office/drawing/2014/main" id="{D3FD97C3-B9A3-5546-90B0-DB10CB1304DC}"/>
              </a:ext>
            </a:extLst>
          </p:cNvPr>
          <p:cNvSpPr/>
          <p:nvPr/>
        </p:nvSpPr>
        <p:spPr>
          <a:xfrm>
            <a:off x="381000" y="162900"/>
            <a:ext cx="5416238" cy="5940088"/>
          </a:xfrm>
          <a:prstGeom prst="rect">
            <a:avLst/>
          </a:prstGeom>
        </p:spPr>
        <p:txBody>
          <a:bodyPr wrap="square">
            <a:spAutoFit/>
          </a:bodyPr>
          <a:lstStyle/>
          <a:p>
            <a:pPr fontAlgn="base"/>
            <a:endParaRPr lang="en-GB" sz="2400" dirty="0">
              <a:solidFill>
                <a:srgbClr val="000000"/>
              </a:solidFill>
            </a:endParaRPr>
          </a:p>
          <a:p>
            <a:pPr fontAlgn="base"/>
            <a:r>
              <a:rPr lang="en-GB" sz="2400" dirty="0">
                <a:solidFill>
                  <a:srgbClr val="000000"/>
                </a:solidFill>
              </a:rPr>
              <a:t>5. Everybody has the right to feel safe all of the time. If you feel you are in immediate danger from a partner or ex-partner, what should you do?</a:t>
            </a:r>
          </a:p>
          <a:p>
            <a:pPr marL="914400" lvl="1" indent="-457200" fontAlgn="base">
              <a:buFont typeface="+mj-lt"/>
              <a:buAutoNum type="alphaLcPeriod"/>
            </a:pPr>
            <a:r>
              <a:rPr lang="en-GB" sz="2400" dirty="0">
                <a:solidFill>
                  <a:schemeClr val="bg1">
                    <a:lumMod val="75000"/>
                  </a:schemeClr>
                </a:solidFill>
              </a:rPr>
              <a:t>Report it to school the next day</a:t>
            </a:r>
          </a:p>
          <a:p>
            <a:pPr marL="914400" lvl="1" indent="-457200" fontAlgn="base">
              <a:buFont typeface="+mj-lt"/>
              <a:buAutoNum type="alphaLcPeriod"/>
            </a:pPr>
            <a:r>
              <a:rPr lang="en-GB" sz="2400" dirty="0">
                <a:solidFill>
                  <a:srgbClr val="18A7E0"/>
                </a:solidFill>
              </a:rPr>
              <a:t>Call 999</a:t>
            </a:r>
          </a:p>
          <a:p>
            <a:pPr marL="914400" lvl="1" indent="-457200" fontAlgn="base">
              <a:buFont typeface="+mj-lt"/>
              <a:buAutoNum type="alphaLcPeriod"/>
            </a:pPr>
            <a:r>
              <a:rPr lang="en-GB" sz="2400" dirty="0">
                <a:solidFill>
                  <a:schemeClr val="bg1">
                    <a:lumMod val="75000"/>
                  </a:schemeClr>
                </a:solidFill>
              </a:rPr>
              <a:t>Tell someone you trust</a:t>
            </a:r>
          </a:p>
          <a:p>
            <a:pPr marL="914400" lvl="1" indent="-457200" fontAlgn="base">
              <a:buFont typeface="+mj-lt"/>
              <a:buAutoNum type="alphaLcPeriod"/>
            </a:pPr>
            <a:r>
              <a:rPr lang="en-GB" sz="2400" dirty="0">
                <a:solidFill>
                  <a:schemeClr val="bg1">
                    <a:lumMod val="75000"/>
                  </a:schemeClr>
                </a:solidFill>
              </a:rPr>
              <a:t>Let your friends know</a:t>
            </a:r>
          </a:p>
          <a:p>
            <a:pPr lvl="1" fontAlgn="base"/>
            <a:endParaRPr lang="en-GB" sz="2400" dirty="0">
              <a:solidFill>
                <a:schemeClr val="bg1">
                  <a:lumMod val="75000"/>
                </a:schemeClr>
              </a:solidFill>
            </a:endParaRPr>
          </a:p>
          <a:p>
            <a:pPr marL="55563" lvl="1" fontAlgn="base"/>
            <a:r>
              <a:rPr lang="en-GB" sz="2400" b="1" dirty="0">
                <a:solidFill>
                  <a:srgbClr val="18A7E0"/>
                </a:solidFill>
              </a:rPr>
              <a:t>This should be your first action but you may wish to also take some of the other actions afterwards as it is important to talk about events that have caused us distress.</a:t>
            </a:r>
          </a:p>
          <a:p>
            <a:pPr marL="914400" lvl="1" indent="-457200" fontAlgn="base">
              <a:buFont typeface="+mj-lt"/>
              <a:buAutoNum type="alphaLcPeriod"/>
            </a:pPr>
            <a:endParaRPr lang="en-GB" sz="2000" dirty="0">
              <a:solidFill>
                <a:schemeClr val="bg1">
                  <a:lumMod val="75000"/>
                </a:schemeClr>
              </a:solidFill>
            </a:endParaRPr>
          </a:p>
        </p:txBody>
      </p:sp>
      <p:pic>
        <p:nvPicPr>
          <p:cNvPr id="17" name="Picture 16" descr="A picture containing clock&#10;&#10;Description automatically generated">
            <a:extLst>
              <a:ext uri="{FF2B5EF4-FFF2-40B4-BE49-F238E27FC236}">
                <a16:creationId xmlns:a16="http://schemas.microsoft.com/office/drawing/2014/main" id="{FD98CE9D-9149-D849-8833-B6F634FBCEF8}"/>
              </a:ext>
            </a:extLst>
          </p:cNvPr>
          <p:cNvPicPr>
            <a:picLocks noChangeAspect="1"/>
          </p:cNvPicPr>
          <p:nvPr/>
        </p:nvPicPr>
        <p:blipFill>
          <a:blip r:embed="rId5"/>
          <a:stretch>
            <a:fillRect/>
          </a:stretch>
        </p:blipFill>
        <p:spPr>
          <a:xfrm>
            <a:off x="0" y="6085928"/>
            <a:ext cx="3290624" cy="824087"/>
          </a:xfrm>
          <a:prstGeom prst="rect">
            <a:avLst/>
          </a:prstGeom>
        </p:spPr>
      </p:pic>
    </p:spTree>
    <p:extLst>
      <p:ext uri="{BB962C8B-B14F-4D97-AF65-F5344CB8AC3E}">
        <p14:creationId xmlns:p14="http://schemas.microsoft.com/office/powerpoint/2010/main" val="1647567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19603" y="1394084"/>
            <a:ext cx="3762849" cy="4111365"/>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393362" y="177799"/>
            <a:ext cx="7679035" cy="6680201"/>
          </a:xfrm>
        </p:spPr>
        <p:txBody>
          <a:bodyPr anchor="ctr">
            <a:noAutofit/>
          </a:bodyPr>
          <a:lstStyle/>
          <a:p>
            <a:pPr marL="0" indent="0">
              <a:buNone/>
            </a:pPr>
            <a:endParaRPr lang="en-GB" sz="2000" dirty="0"/>
          </a:p>
          <a:p>
            <a:pPr marL="0" indent="0">
              <a:buNone/>
            </a:pPr>
            <a:r>
              <a:rPr lang="en-GB" sz="2000" dirty="0"/>
              <a:t>Remember, If you or anyone you know are affected by the issues we discuss today, remember that there are many people in school who can support you.</a:t>
            </a:r>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endParaRPr lang="en-GB" sz="2000" dirty="0">
              <a:solidFill>
                <a:srgbClr val="18A7E0"/>
              </a:solidFill>
            </a:endParaRPr>
          </a:p>
          <a:p>
            <a:r>
              <a:rPr lang="en-GB" sz="2000" dirty="0"/>
              <a:t>Childline: </a:t>
            </a:r>
            <a:r>
              <a:rPr lang="en-GB" sz="2000" u="sng" dirty="0">
                <a:solidFill>
                  <a:srgbClr val="18A7E0"/>
                </a:solidFill>
                <a:hlinkClick r:id="rId4">
                  <a:extLst>
                    <a:ext uri="{A12FA001-AC4F-418D-AE19-62706E023703}">
                      <ahyp:hlinkClr xmlns:ahyp="http://schemas.microsoft.com/office/drawing/2018/hyperlinkcolor" val="tx"/>
                    </a:ext>
                  </a:extLst>
                </a:hlinkClick>
              </a:rPr>
              <a:t>https://www.childline.org.uk/</a:t>
            </a:r>
            <a:r>
              <a:rPr lang="en-GB" sz="2000" dirty="0">
                <a:solidFill>
                  <a:srgbClr val="18A7E0"/>
                </a:solidFill>
              </a:rPr>
              <a:t> </a:t>
            </a:r>
            <a:r>
              <a:rPr lang="en-GB" sz="2000" dirty="0"/>
              <a:t>0800 1111 </a:t>
            </a:r>
          </a:p>
          <a:p>
            <a:r>
              <a:rPr lang="en-GB" sz="2000" dirty="0"/>
              <a:t>Samaritans: call 116 123 or email  </a:t>
            </a:r>
            <a:r>
              <a:rPr lang="en-GB" sz="2000" u="sng" dirty="0">
                <a:solidFill>
                  <a:srgbClr val="18A7E0"/>
                </a:solidFill>
                <a:hlinkClick r:id="rId5">
                  <a:extLst>
                    <a:ext uri="{A12FA001-AC4F-418D-AE19-62706E023703}">
                      <ahyp:hlinkClr xmlns:ahyp="http://schemas.microsoft.com/office/drawing/2018/hyperlinkcolor" val="tx"/>
                    </a:ext>
                  </a:extLst>
                </a:hlinkClick>
              </a:rPr>
              <a:t>jo@samaritans.org</a:t>
            </a:r>
            <a:r>
              <a:rPr lang="en-GB" sz="2000" dirty="0">
                <a:solidFill>
                  <a:srgbClr val="18A7E0"/>
                </a:solidFill>
              </a:rPr>
              <a:t> </a:t>
            </a:r>
          </a:p>
          <a:p>
            <a:r>
              <a:rPr lang="en-GB" sz="2000" dirty="0"/>
              <a:t>Oxfordshire Sexual Abuse and Rape Crisis Centre (OSARCC): </a:t>
            </a:r>
            <a:r>
              <a:rPr lang="en-GB" sz="2000" u="sng" dirty="0">
                <a:solidFill>
                  <a:srgbClr val="18A7E0"/>
                </a:solidFill>
                <a:hlinkClick r:id="rId6">
                  <a:extLst>
                    <a:ext uri="{A12FA001-AC4F-418D-AE19-62706E023703}">
                      <ahyp:hlinkClr xmlns:ahyp="http://schemas.microsoft.com/office/drawing/2018/hyperlinkcolor" val="tx"/>
                    </a:ext>
                  </a:extLst>
                </a:hlinkClick>
              </a:rPr>
              <a:t>https://www.osarcc.org.uk/</a:t>
            </a:r>
            <a:r>
              <a:rPr lang="en-GB" sz="2000" dirty="0">
                <a:solidFill>
                  <a:srgbClr val="18A7E0"/>
                </a:solidFill>
              </a:rPr>
              <a:t> </a:t>
            </a:r>
          </a:p>
          <a:p>
            <a:r>
              <a:rPr lang="en-GB" sz="2000" dirty="0"/>
              <a:t>Oxfordshire Domestic Abuse Helpline: 0800 731 0055 (10am - 6pm, Monday to Friday and 10am - 4pm on Saturdays). For 24 hour advice, call the National Helpline: 0808 2000 247</a:t>
            </a:r>
            <a:br>
              <a:rPr lang="en-GB" sz="2000" dirty="0"/>
            </a:br>
            <a:endParaRPr lang="en-GB" sz="2000" dirty="0"/>
          </a:p>
          <a:p>
            <a:endParaRPr lang="en-GB" sz="2000" b="0" dirty="0">
              <a:effectLst/>
            </a:endParaRPr>
          </a:p>
          <a:p>
            <a:endParaRPr lang="en-GB" sz="2000" b="0" dirty="0">
              <a:effectLst/>
            </a:endParaRPr>
          </a:p>
        </p:txBody>
      </p:sp>
      <p:grpSp>
        <p:nvGrpSpPr>
          <p:cNvPr id="7" name="Group 6">
            <a:extLst>
              <a:ext uri="{FF2B5EF4-FFF2-40B4-BE49-F238E27FC236}">
                <a16:creationId xmlns:a16="http://schemas.microsoft.com/office/drawing/2014/main" id="{9921287E-B7B7-6244-9208-ECD649E5B701}"/>
              </a:ext>
            </a:extLst>
          </p:cNvPr>
          <p:cNvGrpSpPr/>
          <p:nvPr/>
        </p:nvGrpSpPr>
        <p:grpSpPr>
          <a:xfrm>
            <a:off x="-10002" y="0"/>
            <a:ext cx="4069938" cy="6741109"/>
            <a:chOff x="-10002" y="0"/>
            <a:chExt cx="4069938" cy="6741109"/>
          </a:xfrm>
        </p:grpSpPr>
        <p:pic>
          <p:nvPicPr>
            <p:cNvPr id="8" name="Picture 7" descr="A picture containing clock&#10;&#10;Description automatically generated">
              <a:extLst>
                <a:ext uri="{FF2B5EF4-FFF2-40B4-BE49-F238E27FC236}">
                  <a16:creationId xmlns:a16="http://schemas.microsoft.com/office/drawing/2014/main" id="{BA7C8DDC-BC91-FC49-AA98-80B25186137C}"/>
                </a:ext>
              </a:extLst>
            </p:cNvPr>
            <p:cNvPicPr>
              <a:picLocks noChangeAspect="1"/>
            </p:cNvPicPr>
            <p:nvPr/>
          </p:nvPicPr>
          <p:blipFill rotWithShape="1">
            <a:blip r:embed="rId7"/>
            <a:srcRect l="2884"/>
            <a:stretch/>
          </p:blipFill>
          <p:spPr>
            <a:xfrm>
              <a:off x="-10000" y="0"/>
              <a:ext cx="4069936" cy="1076344"/>
            </a:xfrm>
            <a:prstGeom prst="rect">
              <a:avLst/>
            </a:prstGeom>
            <a:solidFill>
              <a:schemeClr val="bg1">
                <a:alpha val="83000"/>
              </a:schemeClr>
            </a:solidFill>
          </p:spPr>
        </p:pic>
        <p:sp>
          <p:nvSpPr>
            <p:cNvPr id="9" name="Rectangle 8">
              <a:extLst>
                <a:ext uri="{FF2B5EF4-FFF2-40B4-BE49-F238E27FC236}">
                  <a16:creationId xmlns:a16="http://schemas.microsoft.com/office/drawing/2014/main" id="{13260F06-6F00-6949-B85C-58F0203E88FC}"/>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109403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98516"/>
            <a:ext cx="3960005" cy="4895783"/>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31536" y="1703966"/>
            <a:ext cx="6848715" cy="2484884"/>
          </a:xfrm>
        </p:spPr>
        <p:txBody>
          <a:bodyPr anchor="ctr">
            <a:normAutofit fontScale="92500"/>
          </a:bodyPr>
          <a:lstStyle/>
          <a:p>
            <a:pPr marL="0" indent="0" algn="ctr">
              <a:buNone/>
            </a:pPr>
            <a:r>
              <a:rPr lang="en-GB" sz="4000" dirty="0"/>
              <a:t>We are going to be focusing on how to recognise healthy and unhealthy relationships and how to support yourself and others</a:t>
            </a:r>
            <a:endParaRPr lang="en-GB" sz="4000" b="0" dirty="0">
              <a:effectLst/>
            </a:endParaRPr>
          </a:p>
          <a:p>
            <a:endParaRPr lang="en-US" sz="2000" dirty="0"/>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31536" y="4495284"/>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801340" y="73861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801340" y="2028825"/>
            <a:ext cx="5960873" cy="4032146"/>
          </a:xfrm>
        </p:spPr>
        <p:txBody>
          <a:bodyPr anchor="ctr">
            <a:normAutofit fontScale="92500" lnSpcReduction="20000"/>
          </a:bodyPr>
          <a:lstStyle/>
          <a:p>
            <a:pPr marL="0" indent="0">
              <a:buNone/>
            </a:pPr>
            <a:endParaRPr lang="en-GB" sz="2000" dirty="0">
              <a:solidFill>
                <a:srgbClr val="000000"/>
              </a:solidFill>
            </a:endParaRPr>
          </a:p>
          <a:p>
            <a:pPr marL="0" indent="0">
              <a:buNone/>
            </a:pPr>
            <a:r>
              <a:rPr lang="en-GB" sz="20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000" b="0" dirty="0">
              <a:solidFill>
                <a:srgbClr val="000000"/>
              </a:solidFill>
              <a:effectLst/>
            </a:endParaRPr>
          </a:p>
          <a:p>
            <a:pPr marL="0" indent="0">
              <a:buNone/>
            </a:pPr>
            <a:r>
              <a:rPr lang="en-GB" sz="2000" dirty="0">
                <a:solidFill>
                  <a:srgbClr val="000000"/>
                </a:solidFill>
              </a:rPr>
              <a:t>If you or anyone you know are affected by the issues we discuss today, remember that there are many people in school who can support you. </a:t>
            </a:r>
          </a:p>
          <a:p>
            <a:pPr marL="0" indent="0">
              <a:buNone/>
            </a:pPr>
            <a:endParaRPr lang="en-GB" sz="2000" dirty="0">
              <a:solidFill>
                <a:srgbClr val="000000"/>
              </a:solidFill>
            </a:endParaRPr>
          </a:p>
          <a:p>
            <a:pPr marL="0" indent="0">
              <a:buNone/>
            </a:pPr>
            <a:r>
              <a:rPr lang="en-GB" sz="2000" dirty="0">
                <a:solidFill>
                  <a:srgbClr val="FF0000"/>
                </a:solidFill>
              </a:rPr>
              <a:t>Insert details of school-specific support here.</a:t>
            </a:r>
          </a:p>
          <a:p>
            <a:pPr marL="0" indent="0">
              <a:buNone/>
            </a:pPr>
            <a:endParaRPr lang="en-GB" sz="2000" dirty="0">
              <a:solidFill>
                <a:srgbClr val="000000"/>
              </a:solidFill>
            </a:endParaRPr>
          </a:p>
          <a:p>
            <a:pPr marL="0" indent="0">
              <a:buNone/>
            </a:pPr>
            <a:r>
              <a:rPr lang="en-GB" sz="2000" dirty="0">
                <a:solidFill>
                  <a:srgbClr val="000000"/>
                </a:solidFill>
              </a:rPr>
              <a:t>At the end of the lesson we will provide you with places outside of school that you could go to for support.</a:t>
            </a:r>
            <a:endParaRPr lang="en-GB" sz="20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indoor, room, living, table&#10;&#10;Description automatically generated">
            <a:extLst>
              <a:ext uri="{FF2B5EF4-FFF2-40B4-BE49-F238E27FC236}">
                <a16:creationId xmlns:a16="http://schemas.microsoft.com/office/drawing/2014/main" id="{2C0A92F4-2D13-BD49-A444-ADC7A5C98EFB}"/>
              </a:ext>
            </a:extLst>
          </p:cNvPr>
          <p:cNvPicPr>
            <a:picLocks noChangeAspect="1"/>
          </p:cNvPicPr>
          <p:nvPr/>
        </p:nvPicPr>
        <p:blipFill rotWithShape="1">
          <a:blip r:embed="rId3">
            <a:alphaModFix/>
          </a:blip>
          <a:srcRect l="23393" r="24161"/>
          <a:stretch/>
        </p:blipFill>
        <p:spPr>
          <a:xfrm>
            <a:off x="6096000" y="10"/>
            <a:ext cx="6394152" cy="6857990"/>
          </a:xfrm>
          <a:prstGeom prst="rect">
            <a:avLst/>
          </a:prstGeom>
        </p:spPr>
      </p:pic>
      <p:pic>
        <p:nvPicPr>
          <p:cNvPr id="33" name="Picture 32">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496954" y="480240"/>
            <a:ext cx="4803636" cy="1311664"/>
          </a:xfrm>
        </p:spPr>
        <p:txBody>
          <a:bodyPr vert="horz" lIns="91440" tIns="45720" rIns="91440" bIns="45720" rtlCol="0">
            <a:normAutofit/>
          </a:bodyPr>
          <a:lstStyle/>
          <a:p>
            <a:r>
              <a:rPr lang="en-GB" b="1" dirty="0">
                <a:solidFill>
                  <a:srgbClr val="18A7E0"/>
                </a:solidFill>
                <a:latin typeface="+mn-lt"/>
              </a:rPr>
              <a:t>Activity One</a:t>
            </a:r>
            <a:endParaRPr lang="en-US"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496649" y="1750459"/>
            <a:ext cx="4803636" cy="4351961"/>
          </a:xfrm>
        </p:spPr>
        <p:txBody>
          <a:bodyPr vert="horz" lIns="91440" tIns="45720" rIns="91440" bIns="45720" rtlCol="0" anchor="ctr">
            <a:spAutoFit/>
          </a:bodyPr>
          <a:lstStyle/>
          <a:p>
            <a:pPr marL="0" indent="0">
              <a:buNone/>
            </a:pPr>
            <a:r>
              <a:rPr lang="en-US" sz="2400" dirty="0">
                <a:solidFill>
                  <a:srgbClr val="000000"/>
                </a:solidFill>
              </a:rPr>
              <a:t>We are now going to </a:t>
            </a:r>
            <a:r>
              <a:rPr lang="en-US" sz="2400" b="1" dirty="0">
                <a:solidFill>
                  <a:srgbClr val="000000"/>
                </a:solidFill>
              </a:rPr>
              <a:t>re-watch</a:t>
            </a:r>
            <a:r>
              <a:rPr lang="en-US" sz="2400" dirty="0">
                <a:solidFill>
                  <a:srgbClr val="000000"/>
                </a:solidFill>
              </a:rPr>
              <a:t> the video about Hope and Donte </a:t>
            </a:r>
          </a:p>
          <a:p>
            <a:pPr marL="0" indent="0">
              <a:buNone/>
            </a:pPr>
            <a:endParaRPr lang="en-US" sz="2000" dirty="0">
              <a:solidFill>
                <a:srgbClr val="000000"/>
              </a:solidFill>
            </a:endParaRPr>
          </a:p>
          <a:p>
            <a:pPr marL="0" indent="0">
              <a:buNone/>
            </a:pPr>
            <a:r>
              <a:rPr lang="en-GB" sz="2400" dirty="0">
                <a:solidFill>
                  <a:srgbClr val="000000"/>
                </a:solidFill>
                <a:hlinkClick r:id="rId5"/>
              </a:rPr>
              <a:t>https://vimeo.com/397425468/67b3bff078</a:t>
            </a:r>
            <a:endParaRPr lang="en-GB" sz="2400" dirty="0">
              <a:solidFill>
                <a:srgbClr val="000000"/>
              </a:solidFill>
            </a:endParaRPr>
          </a:p>
          <a:p>
            <a:pPr marL="0" indent="0">
              <a:buNone/>
            </a:pPr>
            <a:endParaRPr lang="en-US" sz="2000" dirty="0">
              <a:solidFill>
                <a:srgbClr val="000000"/>
              </a:solidFill>
            </a:endParaRPr>
          </a:p>
          <a:p>
            <a:pPr marL="0" indent="0">
              <a:buNone/>
            </a:pPr>
            <a:r>
              <a:rPr lang="en-GB" sz="2400" dirty="0">
                <a:solidFill>
                  <a:srgbClr val="000000"/>
                </a:solidFill>
              </a:rPr>
              <a:t>As you are watching, look out for the red flags that we identified last lesson. </a:t>
            </a:r>
          </a:p>
          <a:p>
            <a:pPr marL="0" indent="0">
              <a:buNone/>
            </a:pPr>
            <a:endParaRPr lang="en-GB" sz="2400" dirty="0">
              <a:solidFill>
                <a:srgbClr val="000000"/>
              </a:solidFill>
            </a:endParaRPr>
          </a:p>
          <a:p>
            <a:pPr marL="0" indent="0">
              <a:buNone/>
            </a:pPr>
            <a:endParaRPr lang="en-GB" sz="2000" dirty="0">
              <a:solidFill>
                <a:srgbClr val="000000"/>
              </a:solidFill>
            </a:endParaRPr>
          </a:p>
        </p:txBody>
      </p:sp>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6"/>
          <a:stretch>
            <a:fillRect/>
          </a:stretch>
        </p:blipFill>
        <p:spPr>
          <a:xfrm>
            <a:off x="-39815" y="6033913"/>
            <a:ext cx="3290624" cy="824087"/>
          </a:xfrm>
          <a:prstGeom prst="rect">
            <a:avLst/>
          </a:prstGeom>
        </p:spPr>
      </p:pic>
      <p:pic>
        <p:nvPicPr>
          <p:cNvPr id="9" name="Picture 8">
            <a:extLst>
              <a:ext uri="{FF2B5EF4-FFF2-40B4-BE49-F238E27FC236}">
                <a16:creationId xmlns:a16="http://schemas.microsoft.com/office/drawing/2014/main" id="{F3F4C3BC-D336-444C-94B8-3698388A0B0C}"/>
              </a:ext>
            </a:extLst>
          </p:cNvPr>
          <p:cNvPicPr>
            <a:picLocks noChangeAspect="1"/>
          </p:cNvPicPr>
          <p:nvPr/>
        </p:nvPicPr>
        <p:blipFill rotWithShape="1">
          <a:blip r:embed="rId7"/>
          <a:srcRect l="30563" r="30464"/>
          <a:stretch/>
        </p:blipFill>
        <p:spPr>
          <a:xfrm rot="761793">
            <a:off x="4261641" y="4576308"/>
            <a:ext cx="1583945" cy="2133712"/>
          </a:xfrm>
          <a:prstGeom prst="rect">
            <a:avLst/>
          </a:prstGeom>
        </p:spPr>
      </p:pic>
    </p:spTree>
    <p:extLst>
      <p:ext uri="{BB962C8B-B14F-4D97-AF65-F5344CB8AC3E}">
        <p14:creationId xmlns:p14="http://schemas.microsoft.com/office/powerpoint/2010/main" val="254813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person, clock, girl, young&#10;&#10;Description automatically generated">
            <a:extLst>
              <a:ext uri="{FF2B5EF4-FFF2-40B4-BE49-F238E27FC236}">
                <a16:creationId xmlns:a16="http://schemas.microsoft.com/office/drawing/2014/main" id="{7331F9D7-9DCA-E049-9F0A-A29B691D95D4}"/>
              </a:ext>
            </a:extLst>
          </p:cNvPr>
          <p:cNvPicPr>
            <a:picLocks noChangeAspect="1"/>
          </p:cNvPicPr>
          <p:nvPr/>
        </p:nvPicPr>
        <p:blipFill rotWithShape="1">
          <a:blip r:embed="rId3">
            <a:alphaModFix/>
          </a:blip>
          <a:srcRect l="12561" r="29188" b="-1"/>
          <a:stretch/>
        </p:blipFill>
        <p:spPr>
          <a:xfrm>
            <a:off x="4448399" y="286529"/>
            <a:ext cx="2275744" cy="2275744"/>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5" name="Picture 4" descr="A picture containing photo, posing, room, person&#10;&#10;Description automatically generated">
            <a:extLst>
              <a:ext uri="{FF2B5EF4-FFF2-40B4-BE49-F238E27FC236}">
                <a16:creationId xmlns:a16="http://schemas.microsoft.com/office/drawing/2014/main" id="{ECC2B0E5-B9FC-1F4B-A4E4-E9303C54C60E}"/>
              </a:ext>
            </a:extLst>
          </p:cNvPr>
          <p:cNvPicPr>
            <a:picLocks noChangeAspect="1"/>
          </p:cNvPicPr>
          <p:nvPr/>
        </p:nvPicPr>
        <p:blipFill rotWithShape="1">
          <a:blip r:embed="rId4">
            <a:alphaModFix/>
          </a:blip>
          <a:srcRect l="6499" r="36001"/>
          <a:stretch/>
        </p:blipFill>
        <p:spPr>
          <a:xfrm>
            <a:off x="3125968" y="2527224"/>
            <a:ext cx="3316388" cy="331638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15" name="Picture 14" descr="A picture containing room&#10;&#10;Description automatically generated">
            <a:extLst>
              <a:ext uri="{FF2B5EF4-FFF2-40B4-BE49-F238E27FC236}">
                <a16:creationId xmlns:a16="http://schemas.microsoft.com/office/drawing/2014/main" id="{89F9CCD9-66F5-6342-AA68-739782BAF273}"/>
              </a:ext>
            </a:extLst>
          </p:cNvPr>
          <p:cNvPicPr>
            <a:picLocks noChangeAspect="1"/>
          </p:cNvPicPr>
          <p:nvPr/>
        </p:nvPicPr>
        <p:blipFill rotWithShape="1">
          <a:blip r:embed="rId5">
            <a:alphaModFix/>
          </a:blip>
          <a:srcRect r="35286" b="-1"/>
          <a:stretch/>
        </p:blipFill>
        <p:spPr>
          <a:xfrm>
            <a:off x="1" y="1"/>
            <a:ext cx="4443799" cy="3776782"/>
          </a:xfrm>
          <a:custGeom>
            <a:avLst/>
            <a:gdLst/>
            <a:ahLst/>
            <a:cxnLst/>
            <a:rect l="l" t="t" r="r" b="b"/>
            <a:pathLst>
              <a:path w="4443799" h="3776782">
                <a:moveTo>
                  <a:pt x="0" y="0"/>
                </a:moveTo>
                <a:lnTo>
                  <a:pt x="4164578" y="0"/>
                </a:lnTo>
                <a:lnTo>
                  <a:pt x="4238884" y="154250"/>
                </a:lnTo>
                <a:cubicBezTo>
                  <a:pt x="4370833" y="466214"/>
                  <a:pt x="4443799" y="809200"/>
                  <a:pt x="4443799" y="1169228"/>
                </a:cubicBezTo>
                <a:cubicBezTo>
                  <a:pt x="4443799" y="2609341"/>
                  <a:pt x="3276357" y="3776782"/>
                  <a:pt x="1836244" y="3776782"/>
                </a:cubicBezTo>
                <a:cubicBezTo>
                  <a:pt x="1206195" y="3776782"/>
                  <a:pt x="628337" y="3553326"/>
                  <a:pt x="177598" y="3181344"/>
                </a:cubicBezTo>
                <a:lnTo>
                  <a:pt x="0" y="3019932"/>
                </a:lnTo>
                <a:close/>
              </a:path>
            </a:pathLst>
          </a:custGeom>
          <a:effectLst>
            <a:softEdge rad="0"/>
          </a:effectLst>
        </p:spPr>
      </p:pic>
      <p:pic>
        <p:nvPicPr>
          <p:cNvPr id="13" name="Picture 12" descr="A picture containing room&#10;&#10;Description automatically generated">
            <a:extLst>
              <a:ext uri="{FF2B5EF4-FFF2-40B4-BE49-F238E27FC236}">
                <a16:creationId xmlns:a16="http://schemas.microsoft.com/office/drawing/2014/main" id="{5C957FC3-FA4D-A741-AAF7-213ACC13024E}"/>
              </a:ext>
            </a:extLst>
          </p:cNvPr>
          <p:cNvPicPr>
            <a:picLocks noChangeAspect="1"/>
          </p:cNvPicPr>
          <p:nvPr/>
        </p:nvPicPr>
        <p:blipFill rotWithShape="1">
          <a:blip r:embed="rId6">
            <a:alphaModFix/>
          </a:blip>
          <a:srcRect l="5888" r="28512"/>
          <a:stretch/>
        </p:blipFill>
        <p:spPr>
          <a:xfrm>
            <a:off x="20" y="3917271"/>
            <a:ext cx="3440566" cy="2950205"/>
          </a:xfrm>
          <a:custGeom>
            <a:avLst/>
            <a:gdLst/>
            <a:ahLst/>
            <a:cxnLst/>
            <a:rect l="l" t="t" r="r" b="b"/>
            <a:pathLst>
              <a:path w="3440586" h="2950205">
                <a:moveTo>
                  <a:pt x="1539166" y="0"/>
                </a:moveTo>
                <a:cubicBezTo>
                  <a:pt x="2589292" y="0"/>
                  <a:pt x="3440586" y="851294"/>
                  <a:pt x="3440586" y="1901419"/>
                </a:cubicBezTo>
                <a:cubicBezTo>
                  <a:pt x="3440586" y="2229583"/>
                  <a:pt x="3357452" y="2538330"/>
                  <a:pt x="3211095" y="2807749"/>
                </a:cubicBezTo>
                <a:lnTo>
                  <a:pt x="3124550" y="2950205"/>
                </a:lnTo>
                <a:lnTo>
                  <a:pt x="0" y="2950205"/>
                </a:lnTo>
                <a:lnTo>
                  <a:pt x="0" y="788141"/>
                </a:lnTo>
                <a:lnTo>
                  <a:pt x="71938" y="691940"/>
                </a:lnTo>
                <a:cubicBezTo>
                  <a:pt x="420687" y="269355"/>
                  <a:pt x="948471" y="0"/>
                  <a:pt x="1539166" y="0"/>
                </a:cubicBezTo>
                <a:close/>
              </a:path>
            </a:pathLst>
          </a:custGeom>
          <a:effectLst>
            <a:softEdge rad="0"/>
          </a:effectLst>
        </p:spPr>
      </p:pic>
      <p:pic>
        <p:nvPicPr>
          <p:cNvPr id="25" name="Picture 24">
            <a:extLst>
              <a:ext uri="{FF2B5EF4-FFF2-40B4-BE49-F238E27FC236}">
                <a16:creationId xmlns:a16="http://schemas.microsoft.com/office/drawing/2014/main" id="{D198BA7A-A80E-4128-8A01-0F5D26B880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848321" y="286529"/>
            <a:ext cx="4266942" cy="836642"/>
          </a:xfrm>
        </p:spPr>
        <p:txBody>
          <a:bodyPr vert="horz" lIns="91440" tIns="45720" rIns="91440" bIns="45720" rtlCol="0">
            <a:normAutofit/>
          </a:bodyPr>
          <a:lstStyle/>
          <a:p>
            <a:r>
              <a:rPr lang="en-GB" sz="3600" b="1" dirty="0">
                <a:solidFill>
                  <a:srgbClr val="18A7E0"/>
                </a:solidFill>
                <a:latin typeface="+mn-lt"/>
              </a:rPr>
              <a:t>Activity Two</a:t>
            </a:r>
            <a:endParaRPr lang="en-US" sz="3600" b="1" dirty="0">
              <a:solidFill>
                <a:srgbClr val="00000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724143" y="1409700"/>
            <a:ext cx="5467836" cy="5161771"/>
          </a:xfrm>
        </p:spPr>
        <p:txBody>
          <a:bodyPr vert="horz" lIns="91440" tIns="45720" rIns="91440" bIns="45720" rtlCol="0" anchor="ctr">
            <a:noAutofit/>
          </a:bodyPr>
          <a:lstStyle/>
          <a:p>
            <a:r>
              <a:rPr lang="en-GB" sz="2400" dirty="0">
                <a:solidFill>
                  <a:srgbClr val="000000"/>
                </a:solidFill>
              </a:rPr>
              <a:t>Look back over the red flags in Hope and Donte’s relationship that you identified last lesson. </a:t>
            </a:r>
          </a:p>
          <a:p>
            <a:endParaRPr lang="en-GB" sz="1800" dirty="0">
              <a:solidFill>
                <a:srgbClr val="000000"/>
              </a:solidFill>
            </a:endParaRPr>
          </a:p>
          <a:p>
            <a:r>
              <a:rPr lang="en-GB" sz="2400" dirty="0">
                <a:solidFill>
                  <a:srgbClr val="000000"/>
                </a:solidFill>
              </a:rPr>
              <a:t>Let’s consider how Hope and Donte’s friends could have intervened if they noticed the same thing.</a:t>
            </a:r>
          </a:p>
          <a:p>
            <a:endParaRPr lang="en-GB" sz="1800" b="1" dirty="0">
              <a:solidFill>
                <a:srgbClr val="000000"/>
              </a:solidFill>
              <a:effectLst/>
            </a:endParaRPr>
          </a:p>
          <a:p>
            <a:pPr fontAlgn="base"/>
            <a:r>
              <a:rPr lang="en-GB" sz="2400" dirty="0">
                <a:solidFill>
                  <a:srgbClr val="000000"/>
                </a:solidFill>
              </a:rPr>
              <a:t>Discuss the different ways Hope might react to her friends expressing concern about her relationship/behaviour. </a:t>
            </a:r>
          </a:p>
          <a:p>
            <a:pPr fontAlgn="base"/>
            <a:endParaRPr lang="en-GB" sz="1800" dirty="0">
              <a:solidFill>
                <a:srgbClr val="000000"/>
              </a:solidFill>
            </a:endParaRPr>
          </a:p>
          <a:p>
            <a:pPr fontAlgn="base"/>
            <a:r>
              <a:rPr lang="en-GB" sz="2400" dirty="0">
                <a:solidFill>
                  <a:srgbClr val="000000"/>
                </a:solidFill>
              </a:rPr>
              <a:t>Consider the ways Donte might react to his friends expressing concern about his relationship/behaviour.</a:t>
            </a:r>
          </a:p>
        </p:txBody>
      </p:sp>
      <p:pic>
        <p:nvPicPr>
          <p:cNvPr id="20" name="Picture 19" descr="A picture containing clock&#10;&#10;Description automatically generated">
            <a:extLst>
              <a:ext uri="{FF2B5EF4-FFF2-40B4-BE49-F238E27FC236}">
                <a16:creationId xmlns:a16="http://schemas.microsoft.com/office/drawing/2014/main" id="{5848B613-9D56-BD4A-B078-FF1FF611B3DA}"/>
              </a:ext>
            </a:extLst>
          </p:cNvPr>
          <p:cNvPicPr>
            <a:picLocks noChangeAspect="1"/>
          </p:cNvPicPr>
          <p:nvPr/>
        </p:nvPicPr>
        <p:blipFill>
          <a:blip r:embed="rId8"/>
          <a:stretch>
            <a:fillRect/>
          </a:stretch>
        </p:blipFill>
        <p:spPr>
          <a:xfrm>
            <a:off x="3661351" y="6207538"/>
            <a:ext cx="2597326" cy="650461"/>
          </a:xfrm>
          <a:prstGeom prst="rect">
            <a:avLst/>
          </a:prstGeom>
          <a:solidFill>
            <a:schemeClr val="bg1">
              <a:alpha val="53000"/>
            </a:schemeClr>
          </a:solidFill>
        </p:spPr>
      </p:pic>
    </p:spTree>
    <p:extLst>
      <p:ext uri="{BB962C8B-B14F-4D97-AF65-F5344CB8AC3E}">
        <p14:creationId xmlns:p14="http://schemas.microsoft.com/office/powerpoint/2010/main" val="301214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room&#10;&#10;Description automatically generated">
            <a:extLst>
              <a:ext uri="{FF2B5EF4-FFF2-40B4-BE49-F238E27FC236}">
                <a16:creationId xmlns:a16="http://schemas.microsoft.com/office/drawing/2014/main" id="{BCAA92B0-E9BD-7C42-BA3B-1739851F642E}"/>
              </a:ext>
            </a:extLst>
          </p:cNvPr>
          <p:cNvPicPr>
            <a:picLocks noChangeAspect="1"/>
          </p:cNvPicPr>
          <p:nvPr/>
        </p:nvPicPr>
        <p:blipFill rotWithShape="1">
          <a:blip r:embed="rId3"/>
          <a:srcRect t="8633" r="-2" b="9518"/>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pic>
        <p:nvPicPr>
          <p:cNvPr id="8" name="Picture 7" descr="A group of people posing for the camera&#10;&#10;Description automatically generated">
            <a:extLst>
              <a:ext uri="{FF2B5EF4-FFF2-40B4-BE49-F238E27FC236}">
                <a16:creationId xmlns:a16="http://schemas.microsoft.com/office/drawing/2014/main" id="{F9CF163E-2DB1-8F48-91F7-BCA2B6361DAD}"/>
              </a:ext>
            </a:extLst>
          </p:cNvPr>
          <p:cNvPicPr>
            <a:picLocks noChangeAspect="1"/>
          </p:cNvPicPr>
          <p:nvPr/>
        </p:nvPicPr>
        <p:blipFill rotWithShape="1">
          <a:blip r:embed="rId4"/>
          <a:srcRect t="3553" r="-2" b="13864"/>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1" name="TextBox 10">
            <a:extLst>
              <a:ext uri="{FF2B5EF4-FFF2-40B4-BE49-F238E27FC236}">
                <a16:creationId xmlns:a16="http://schemas.microsoft.com/office/drawing/2014/main" id="{7649989A-AA44-D744-A788-39626173B007}"/>
              </a:ext>
            </a:extLst>
          </p:cNvPr>
          <p:cNvSpPr txBox="1"/>
          <p:nvPr/>
        </p:nvSpPr>
        <p:spPr>
          <a:xfrm>
            <a:off x="0" y="952500"/>
            <a:ext cx="5341584" cy="1714500"/>
          </a:xfrm>
          <a:prstGeom prst="rect">
            <a:avLst/>
          </a:prstGeom>
          <a:solidFill>
            <a:schemeClr val="bg1"/>
          </a:solidFill>
        </p:spPr>
        <p:txBody>
          <a:bodyPr wrap="square" rtlCol="0">
            <a:spAutoFit/>
          </a:bodyPr>
          <a:lstStyle/>
          <a:p>
            <a:endParaRPr lang="en-US" dirty="0"/>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6003" y="1431628"/>
            <a:ext cx="6113336" cy="4787073"/>
          </a:xfrm>
        </p:spPr>
        <p:txBody>
          <a:bodyPr vert="horz" lIns="91440" tIns="45720" rIns="91440" bIns="45720" rtlCol="0">
            <a:normAutofit/>
          </a:bodyPr>
          <a:lstStyle/>
          <a:p>
            <a:r>
              <a:rPr lang="en-GB" sz="2400" dirty="0"/>
              <a:t>When having these difficult conversations it can be really helpful to have a script in your mind, so that you say everything you need to. You can start a difficult conversation like this:</a:t>
            </a:r>
          </a:p>
          <a:p>
            <a:pPr marL="0" indent="0">
              <a:buNone/>
            </a:pPr>
            <a:endParaRPr lang="en-GB" sz="800" dirty="0"/>
          </a:p>
          <a:p>
            <a:pPr marL="373063" lvl="1" indent="0">
              <a:buNone/>
            </a:pPr>
            <a:r>
              <a:rPr lang="en-GB" sz="2000" dirty="0">
                <a:solidFill>
                  <a:srgbClr val="18A7E0"/>
                </a:solidFill>
              </a:rPr>
              <a:t>1. I have something to tell you...</a:t>
            </a:r>
            <a:br>
              <a:rPr lang="en-GB" sz="2000" dirty="0">
                <a:solidFill>
                  <a:srgbClr val="18A7E0"/>
                </a:solidFill>
              </a:rPr>
            </a:br>
            <a:r>
              <a:rPr lang="en-GB" sz="2000" dirty="0">
                <a:solidFill>
                  <a:srgbClr val="18A7E0"/>
                </a:solidFill>
              </a:rPr>
              <a:t>2. Here’s what I’m afraid will happen when I tell you...</a:t>
            </a:r>
            <a:br>
              <a:rPr lang="en-GB" sz="2000" dirty="0">
                <a:solidFill>
                  <a:srgbClr val="18A7E0"/>
                </a:solidFill>
              </a:rPr>
            </a:br>
            <a:r>
              <a:rPr lang="en-GB" sz="2000" dirty="0">
                <a:solidFill>
                  <a:srgbClr val="18A7E0"/>
                </a:solidFill>
              </a:rPr>
              <a:t>3. Here’s what I want to have happen...</a:t>
            </a:r>
            <a:br>
              <a:rPr lang="en-GB" sz="2000" dirty="0">
                <a:solidFill>
                  <a:srgbClr val="18A7E0"/>
                </a:solidFill>
              </a:rPr>
            </a:br>
            <a:r>
              <a:rPr lang="en-GB" sz="2000" dirty="0">
                <a:solidFill>
                  <a:srgbClr val="18A7E0"/>
                </a:solidFill>
              </a:rPr>
              <a:t>4. Here’s what I have to tell you....</a:t>
            </a:r>
          </a:p>
          <a:p>
            <a:pPr marL="373063" lvl="1" indent="0">
              <a:buNone/>
            </a:pPr>
            <a:endParaRPr lang="en-GB" sz="800" b="1" dirty="0">
              <a:solidFill>
                <a:srgbClr val="18A7E0"/>
              </a:solidFill>
              <a:effectLst/>
            </a:endParaRPr>
          </a:p>
          <a:p>
            <a:pPr marL="258763" indent="-342900"/>
            <a:r>
              <a:rPr lang="en-GB" dirty="0"/>
              <a:t>Work with a partner to script two ‘difficult conversations’: </a:t>
            </a:r>
          </a:p>
          <a:p>
            <a:pPr marL="715963" lvl="1" indent="-342900"/>
            <a:r>
              <a:rPr lang="en-GB" sz="2000" dirty="0">
                <a:solidFill>
                  <a:srgbClr val="18A7E0"/>
                </a:solidFill>
              </a:rPr>
              <a:t>One for a friend of Hope’s towards her.</a:t>
            </a:r>
          </a:p>
          <a:p>
            <a:pPr marL="715963" lvl="1" indent="-342900"/>
            <a:r>
              <a:rPr lang="en-GB" sz="2000" dirty="0">
                <a:solidFill>
                  <a:srgbClr val="18A7E0"/>
                </a:solidFill>
              </a:rPr>
              <a:t>One for a friend of Donte’s towards him. </a:t>
            </a:r>
          </a:p>
        </p:txBody>
      </p:sp>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28016" y="24431"/>
            <a:ext cx="4689513" cy="1428952"/>
          </a:xfrm>
          <a:solidFill>
            <a:schemeClr val="bg1"/>
          </a:solidFill>
        </p:spPr>
        <p:txBody>
          <a:bodyPr vert="horz" lIns="91440" tIns="45720" rIns="91440" bIns="45720" rtlCol="0">
            <a:normAutofit/>
          </a:bodyPr>
          <a:lstStyle/>
          <a:p>
            <a:r>
              <a:rPr lang="en-GB" sz="3600" b="1" dirty="0">
                <a:solidFill>
                  <a:srgbClr val="18A7E0"/>
                </a:solidFill>
                <a:latin typeface="+mn-lt"/>
              </a:rPr>
              <a:t>Starting a Difficult Conversation</a:t>
            </a:r>
            <a:endParaRPr lang="en-US" sz="3600" b="1" dirty="0">
              <a:solidFill>
                <a:srgbClr val="18A7E0"/>
              </a:solidFill>
              <a:latin typeface="+mn-lt"/>
            </a:endParaRPr>
          </a:p>
        </p:txBody>
      </p:sp>
      <p:pic>
        <p:nvPicPr>
          <p:cNvPr id="22" name="Picture 21" descr="A picture containing clock&#10;&#10;Description automatically generated">
            <a:extLst>
              <a:ext uri="{FF2B5EF4-FFF2-40B4-BE49-F238E27FC236}">
                <a16:creationId xmlns:a16="http://schemas.microsoft.com/office/drawing/2014/main" id="{7DA8CE2D-2A8D-C044-9114-0538C28C598C}"/>
              </a:ext>
            </a:extLst>
          </p:cNvPr>
          <p:cNvPicPr>
            <a:picLocks noChangeAspect="1"/>
          </p:cNvPicPr>
          <p:nvPr/>
        </p:nvPicPr>
        <p:blipFill>
          <a:blip r:embed="rId5"/>
          <a:stretch>
            <a:fillRect/>
          </a:stretch>
        </p:blipFill>
        <p:spPr>
          <a:xfrm>
            <a:off x="-34671" y="6218701"/>
            <a:ext cx="2761305" cy="691527"/>
          </a:xfrm>
          <a:prstGeom prst="rect">
            <a:avLst/>
          </a:prstGeom>
        </p:spPr>
      </p:pic>
    </p:spTree>
    <p:extLst>
      <p:ext uri="{BB962C8B-B14F-4D97-AF65-F5344CB8AC3E}">
        <p14:creationId xmlns:p14="http://schemas.microsoft.com/office/powerpoint/2010/main" val="334137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room, computer&#10;&#10;Description automatically generated">
            <a:extLst>
              <a:ext uri="{FF2B5EF4-FFF2-40B4-BE49-F238E27FC236}">
                <a16:creationId xmlns:a16="http://schemas.microsoft.com/office/drawing/2014/main" id="{DB9AFB16-E193-4F41-9993-7E85B452EF9D}"/>
              </a:ext>
            </a:extLst>
          </p:cNvPr>
          <p:cNvPicPr>
            <a:picLocks noChangeAspect="1"/>
          </p:cNvPicPr>
          <p:nvPr/>
        </p:nvPicPr>
        <p:blipFill>
          <a:blip r:embed="rId3"/>
          <a:stretch>
            <a:fillRect/>
          </a:stretch>
        </p:blipFill>
        <p:spPr>
          <a:xfrm>
            <a:off x="-1524" y="-1708"/>
            <a:ext cx="12233650" cy="6858000"/>
          </a:xfrm>
          <a:prstGeom prst="rect">
            <a:avLst/>
          </a:prstGeom>
        </p:spPr>
      </p:pic>
      <p:sp>
        <p:nvSpPr>
          <p:cNvPr id="7" name="Content Placeholder 2">
            <a:extLst>
              <a:ext uri="{FF2B5EF4-FFF2-40B4-BE49-F238E27FC236}">
                <a16:creationId xmlns:a16="http://schemas.microsoft.com/office/drawing/2014/main" id="{0044C6A3-2868-3D4C-B49D-8255813F4D29}"/>
              </a:ext>
            </a:extLst>
          </p:cNvPr>
          <p:cNvSpPr txBox="1">
            <a:spLocks/>
          </p:cNvSpPr>
          <p:nvPr/>
        </p:nvSpPr>
        <p:spPr>
          <a:xfrm>
            <a:off x="195758" y="4552950"/>
            <a:ext cx="11786692" cy="2139949"/>
          </a:xfrm>
          <a:prstGeom prst="rect">
            <a:avLst/>
          </a:prstGeom>
          <a:solidFill>
            <a:schemeClr val="bg1">
              <a:alpha val="8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Between March 2018 and March 2019, an estimated 2.4 million adults aged 16 to 74 years experienced domestic abuse in the last year (1.6 million women and 786,000 men). </a:t>
            </a:r>
          </a:p>
          <a:p>
            <a:r>
              <a:rPr lang="en-GB" sz="2400" dirty="0"/>
              <a:t>The majority of these cases were partner-on-partner abuse. </a:t>
            </a:r>
          </a:p>
          <a:p>
            <a:r>
              <a:rPr lang="en-GB" sz="2400" dirty="0"/>
              <a:t>Safe! ran an assembly at Hope’s school and Hope was very brave to ask for help, as it is a very difficult thing to do.</a:t>
            </a:r>
            <a:endParaRPr lang="en-US" sz="2400" dirty="0">
              <a:solidFill>
                <a:srgbClr val="000000"/>
              </a:solidFill>
            </a:endParaRPr>
          </a:p>
        </p:txBody>
      </p:sp>
      <p:pic>
        <p:nvPicPr>
          <p:cNvPr id="19" name="Picture 18" descr="A picture containing clock&#10;&#10;Description automatically generated">
            <a:extLst>
              <a:ext uri="{FF2B5EF4-FFF2-40B4-BE49-F238E27FC236}">
                <a16:creationId xmlns:a16="http://schemas.microsoft.com/office/drawing/2014/main" id="{FD907BF6-3B21-B84E-A2BF-78A2E134E21B}"/>
              </a:ext>
            </a:extLst>
          </p:cNvPr>
          <p:cNvPicPr>
            <a:picLocks noChangeAspect="1"/>
          </p:cNvPicPr>
          <p:nvPr/>
        </p:nvPicPr>
        <p:blipFill>
          <a:blip r:embed="rId4"/>
          <a:stretch>
            <a:fillRect/>
          </a:stretch>
        </p:blipFill>
        <p:spPr>
          <a:xfrm>
            <a:off x="8739022" y="21639"/>
            <a:ext cx="3448406" cy="863601"/>
          </a:xfrm>
          <a:prstGeom prst="rect">
            <a:avLst/>
          </a:prstGeom>
          <a:solidFill>
            <a:schemeClr val="bg1">
              <a:alpha val="53000"/>
            </a:schemeClr>
          </a:solidFill>
        </p:spPr>
      </p:pic>
    </p:spTree>
    <p:extLst>
      <p:ext uri="{BB962C8B-B14F-4D97-AF65-F5344CB8AC3E}">
        <p14:creationId xmlns:p14="http://schemas.microsoft.com/office/powerpoint/2010/main" val="181841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drawing of a person&#10;&#10;Description automatically generated">
            <a:extLst>
              <a:ext uri="{FF2B5EF4-FFF2-40B4-BE49-F238E27FC236}">
                <a16:creationId xmlns:a16="http://schemas.microsoft.com/office/drawing/2014/main" id="{2AABD21B-9219-BF48-A1AB-79F0FF77954D}"/>
              </a:ext>
            </a:extLst>
          </p:cNvPr>
          <p:cNvPicPr>
            <a:picLocks noChangeAspect="1"/>
          </p:cNvPicPr>
          <p:nvPr/>
        </p:nvPicPr>
        <p:blipFill rotWithShape="1">
          <a:blip r:embed="rId3"/>
          <a:srcRect r="-2" b="15908"/>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11" name="Picture 10" descr="A picture containing bedroom, room, table, bed&#10;&#10;Description automatically generated">
            <a:extLst>
              <a:ext uri="{FF2B5EF4-FFF2-40B4-BE49-F238E27FC236}">
                <a16:creationId xmlns:a16="http://schemas.microsoft.com/office/drawing/2014/main" id="{8FA3D355-E681-3648-82FA-3E04C131E4AF}"/>
              </a:ext>
            </a:extLst>
          </p:cNvPr>
          <p:cNvPicPr>
            <a:picLocks noChangeAspect="1"/>
          </p:cNvPicPr>
          <p:nvPr/>
        </p:nvPicPr>
        <p:blipFill rotWithShape="1">
          <a:blip r:embed="rId4"/>
          <a:srcRect t="16190" r="-2" b="4430"/>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22" name="Freeform: Shape 21">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4" name="Freeform: Shape 23">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7" name="Rectangle 27">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67B96257-39DA-9044-9720-6218DEB2825B}"/>
              </a:ext>
            </a:extLst>
          </p:cNvPr>
          <p:cNvSpPr/>
          <p:nvPr/>
        </p:nvSpPr>
        <p:spPr>
          <a:xfrm>
            <a:off x="-8667" y="288325"/>
            <a:ext cx="3895322" cy="944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18A7E0"/>
                </a:solidFill>
              </a:rPr>
              <a:t>Activity Three</a:t>
            </a:r>
          </a:p>
        </p:txBody>
      </p:sp>
      <p:sp>
        <p:nvSpPr>
          <p:cNvPr id="9" name="TextBox 8">
            <a:extLst>
              <a:ext uri="{FF2B5EF4-FFF2-40B4-BE49-F238E27FC236}">
                <a16:creationId xmlns:a16="http://schemas.microsoft.com/office/drawing/2014/main" id="{59C18428-393C-D84C-9864-563718CC0D2E}"/>
              </a:ext>
            </a:extLst>
          </p:cNvPr>
          <p:cNvSpPr txBox="1"/>
          <p:nvPr/>
        </p:nvSpPr>
        <p:spPr>
          <a:xfrm>
            <a:off x="-8667" y="1152144"/>
            <a:ext cx="5590317" cy="1572006"/>
          </a:xfrm>
          <a:prstGeom prst="rect">
            <a:avLst/>
          </a:prstGeom>
          <a:solidFill>
            <a:schemeClr val="bg1"/>
          </a:solidFill>
          <a:ln>
            <a:noFill/>
          </a:ln>
        </p:spPr>
        <p:txBody>
          <a:bodyPr wrap="square" rtlCol="0">
            <a:spAutoFit/>
          </a:bodyPr>
          <a:lstStyle/>
          <a:p>
            <a:endParaRPr lang="en-US" dirty="0"/>
          </a:p>
        </p:txBody>
      </p:sp>
      <p:sp>
        <p:nvSpPr>
          <p:cNvPr id="25" name="Content Placeholder 2">
            <a:extLst>
              <a:ext uri="{FF2B5EF4-FFF2-40B4-BE49-F238E27FC236}">
                <a16:creationId xmlns:a16="http://schemas.microsoft.com/office/drawing/2014/main" id="{3531114A-BF49-7F4C-ABE5-496ABF78183C}"/>
              </a:ext>
            </a:extLst>
          </p:cNvPr>
          <p:cNvSpPr txBox="1">
            <a:spLocks/>
          </p:cNvSpPr>
          <p:nvPr/>
        </p:nvSpPr>
        <p:spPr>
          <a:xfrm>
            <a:off x="248289" y="1232346"/>
            <a:ext cx="5294549" cy="5399243"/>
          </a:xfrm>
          <a:prstGeom prst="rect">
            <a:avLst/>
          </a:prstGeom>
          <a:solidFill>
            <a:schemeClr val="bg1">
              <a:alpha val="0"/>
            </a:schemeClr>
          </a:soli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700" dirty="0"/>
              <a:t>Discuss the possible barriers to asking for help that a person might experience. In your discussions you could consider:</a:t>
            </a:r>
          </a:p>
          <a:p>
            <a:r>
              <a:rPr lang="en-GB" sz="2700" dirty="0"/>
              <a:t>Hope’s experience </a:t>
            </a:r>
          </a:p>
          <a:p>
            <a:r>
              <a:rPr lang="en-GB" sz="2700" dirty="0"/>
              <a:t>A boy who is experiencing abuse from his girlfriend </a:t>
            </a:r>
          </a:p>
          <a:p>
            <a:r>
              <a:rPr lang="en-GB" sz="2700" dirty="0"/>
              <a:t>Partner-on-partner abuse in a same-gender couple</a:t>
            </a:r>
          </a:p>
          <a:p>
            <a:r>
              <a:rPr lang="en-GB" sz="2700" dirty="0"/>
              <a:t>An unhealthy friendship</a:t>
            </a:r>
          </a:p>
          <a:p>
            <a:endParaRPr lang="en-GB" sz="2700" dirty="0"/>
          </a:p>
          <a:p>
            <a:pPr marL="0" indent="0">
              <a:buFont typeface="Arial" panose="020B0604020202020204" pitchFamily="34" charset="0"/>
              <a:buNone/>
            </a:pPr>
            <a:r>
              <a:rPr lang="en-GB" sz="2700" b="1" dirty="0">
                <a:solidFill>
                  <a:srgbClr val="18A7E0"/>
                </a:solidFill>
              </a:rPr>
              <a:t>Model answer:</a:t>
            </a:r>
          </a:p>
          <a:p>
            <a:pPr fontAlgn="base"/>
            <a:r>
              <a:rPr lang="en-GB" sz="2700" i="1" dirty="0"/>
              <a:t>Without knowing about Safe! Hope might have felt helpless, that her situation could not improve. She might also have not known where to ask for help.</a:t>
            </a:r>
            <a:endParaRPr lang="en-GB" sz="2700" dirty="0"/>
          </a:p>
          <a:p>
            <a:pPr marL="0" indent="0">
              <a:buFont typeface="Arial" panose="020B0604020202020204" pitchFamily="34" charset="0"/>
              <a:buNone/>
            </a:pPr>
            <a:endParaRPr lang="en-GB" dirty="0"/>
          </a:p>
          <a:p>
            <a:endParaRPr lang="en-GB" dirty="0"/>
          </a:p>
        </p:txBody>
      </p:sp>
      <p:pic>
        <p:nvPicPr>
          <p:cNvPr id="27" name="Picture 26" descr="A picture containing clock&#10;&#10;Description automatically generated">
            <a:extLst>
              <a:ext uri="{FF2B5EF4-FFF2-40B4-BE49-F238E27FC236}">
                <a16:creationId xmlns:a16="http://schemas.microsoft.com/office/drawing/2014/main" id="{A1855BC9-1B9C-A94D-A320-C264680E2EAA}"/>
              </a:ext>
            </a:extLst>
          </p:cNvPr>
          <p:cNvPicPr>
            <a:picLocks noChangeAspect="1"/>
          </p:cNvPicPr>
          <p:nvPr/>
        </p:nvPicPr>
        <p:blipFill>
          <a:blip r:embed="rId5"/>
          <a:stretch>
            <a:fillRect/>
          </a:stretch>
        </p:blipFill>
        <p:spPr>
          <a:xfrm>
            <a:off x="9594673" y="6207539"/>
            <a:ext cx="2597326" cy="650461"/>
          </a:xfrm>
          <a:prstGeom prst="rect">
            <a:avLst/>
          </a:prstGeom>
          <a:solidFill>
            <a:schemeClr val="bg1">
              <a:alpha val="53000"/>
            </a:schemeClr>
          </a:solidFill>
        </p:spPr>
      </p:pic>
    </p:spTree>
    <p:extLst>
      <p:ext uri="{BB962C8B-B14F-4D97-AF65-F5344CB8AC3E}">
        <p14:creationId xmlns:p14="http://schemas.microsoft.com/office/powerpoint/2010/main" val="742268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room, computer&#10;&#10;Description automatically generated">
            <a:extLst>
              <a:ext uri="{FF2B5EF4-FFF2-40B4-BE49-F238E27FC236}">
                <a16:creationId xmlns:a16="http://schemas.microsoft.com/office/drawing/2014/main" id="{CD001232-CA15-5D43-852A-0323498B05E1}"/>
              </a:ext>
            </a:extLst>
          </p:cNvPr>
          <p:cNvPicPr>
            <a:picLocks noChangeAspect="1"/>
          </p:cNvPicPr>
          <p:nvPr/>
        </p:nvPicPr>
        <p:blipFill rotWithShape="1">
          <a:blip r:embed="rId3">
            <a:alphaModFix/>
          </a:blip>
          <a:srcRect l="7342" r="3491"/>
          <a:stretch/>
        </p:blipFill>
        <p:spPr>
          <a:xfrm>
            <a:off x="6083786" y="-168316"/>
            <a:ext cx="6261330" cy="3932313"/>
          </a:xfrm>
          <a:prstGeom prst="rect">
            <a:avLst/>
          </a:prstGeom>
          <a:effectLst>
            <a:softEdge rad="533400"/>
          </a:effectLst>
        </p:spPr>
      </p:pic>
      <p:pic>
        <p:nvPicPr>
          <p:cNvPr id="6" name="Picture 5" descr="A group of people posing for the camera&#10;&#10;Description automatically generated">
            <a:extLst>
              <a:ext uri="{FF2B5EF4-FFF2-40B4-BE49-F238E27FC236}">
                <a16:creationId xmlns:a16="http://schemas.microsoft.com/office/drawing/2014/main" id="{3B32CC64-AA00-4B45-A247-F5A1221E309E}"/>
              </a:ext>
            </a:extLst>
          </p:cNvPr>
          <p:cNvPicPr>
            <a:picLocks noChangeAspect="1"/>
          </p:cNvPicPr>
          <p:nvPr/>
        </p:nvPicPr>
        <p:blipFill rotWithShape="1">
          <a:blip r:embed="rId4"/>
          <a:srcRect l="7027" r="9391"/>
          <a:stretch/>
        </p:blipFill>
        <p:spPr>
          <a:xfrm>
            <a:off x="6089904" y="2487166"/>
            <a:ext cx="6263640" cy="4215384"/>
          </a:xfrm>
          <a:prstGeom prst="rect">
            <a:avLst/>
          </a:prstGeom>
          <a:effectLst>
            <a:softEdge rad="533400"/>
          </a:effectLst>
        </p:spPr>
      </p:pic>
      <p:pic>
        <p:nvPicPr>
          <p:cNvPr id="47" name="Picture 46">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a:extLst>
              <a:ext uri="{FF2B5EF4-FFF2-40B4-BE49-F238E27FC236}">
                <a16:creationId xmlns:a16="http://schemas.microsoft.com/office/drawing/2014/main" id="{94DFF9B2-328F-0E47-BDC2-7C77226D5B02}"/>
              </a:ext>
            </a:extLst>
          </p:cNvPr>
          <p:cNvSpPr/>
          <p:nvPr/>
        </p:nvSpPr>
        <p:spPr>
          <a:xfrm>
            <a:off x="136525" y="221672"/>
            <a:ext cx="4035425" cy="1136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18A7E0"/>
                </a:solidFill>
              </a:rPr>
              <a:t>Asking for Help</a:t>
            </a:r>
          </a:p>
        </p:txBody>
      </p:sp>
      <p:pic>
        <p:nvPicPr>
          <p:cNvPr id="22" name="Picture 21" descr="A picture containing clock&#10;&#10;Description automatically generated">
            <a:extLst>
              <a:ext uri="{FF2B5EF4-FFF2-40B4-BE49-F238E27FC236}">
                <a16:creationId xmlns:a16="http://schemas.microsoft.com/office/drawing/2014/main" id="{6CB99506-7471-184A-A9E0-8CCE37682BD9}"/>
              </a:ext>
            </a:extLst>
          </p:cNvPr>
          <p:cNvPicPr>
            <a:picLocks noChangeAspect="1"/>
          </p:cNvPicPr>
          <p:nvPr/>
        </p:nvPicPr>
        <p:blipFill>
          <a:blip r:embed="rId6"/>
          <a:stretch>
            <a:fillRect/>
          </a:stretch>
        </p:blipFill>
        <p:spPr>
          <a:xfrm>
            <a:off x="9594673" y="6207529"/>
            <a:ext cx="2597326" cy="650461"/>
          </a:xfrm>
          <a:prstGeom prst="rect">
            <a:avLst/>
          </a:prstGeom>
          <a:solidFill>
            <a:schemeClr val="bg1">
              <a:alpha val="53000"/>
            </a:schemeClr>
          </a:solidFill>
        </p:spPr>
      </p:pic>
      <p:sp>
        <p:nvSpPr>
          <p:cNvPr id="20" name="Content Placeholder 2">
            <a:extLst>
              <a:ext uri="{FF2B5EF4-FFF2-40B4-BE49-F238E27FC236}">
                <a16:creationId xmlns:a16="http://schemas.microsoft.com/office/drawing/2014/main" id="{47CC0306-9ECD-DB40-BB82-796BD3EB9187}"/>
              </a:ext>
            </a:extLst>
          </p:cNvPr>
          <p:cNvSpPr>
            <a:spLocks noGrp="1"/>
          </p:cNvSpPr>
          <p:nvPr>
            <p:ph idx="1"/>
          </p:nvPr>
        </p:nvSpPr>
        <p:spPr>
          <a:xfrm>
            <a:off x="136525" y="1219200"/>
            <a:ext cx="6486525" cy="5483350"/>
          </a:xfrm>
        </p:spPr>
        <p:txBody>
          <a:bodyPr vert="horz" lIns="91440" tIns="45720" rIns="91440" bIns="45720" rtlCol="0" anchor="ctr">
            <a:noAutofit/>
          </a:bodyPr>
          <a:lstStyle/>
          <a:p>
            <a:pPr marL="0" indent="0">
              <a:buNone/>
            </a:pPr>
            <a:endParaRPr lang="en-GB" dirty="0">
              <a:solidFill>
                <a:srgbClr val="000000"/>
              </a:solidFill>
            </a:endParaRPr>
          </a:p>
          <a:p>
            <a:r>
              <a:rPr lang="en-GB" sz="2400" dirty="0"/>
              <a:t>Look back at your ‘difficult conversations’ scripts from earlier in the lesson. </a:t>
            </a:r>
          </a:p>
          <a:p>
            <a:endParaRPr lang="en-GB" sz="2400" dirty="0"/>
          </a:p>
          <a:p>
            <a:r>
              <a:rPr lang="en-GB" sz="2400" dirty="0"/>
              <a:t>A script like this can also be helpful when asking for help so that we have an opportunity to share our worries with someone else. </a:t>
            </a:r>
          </a:p>
          <a:p>
            <a:endParaRPr lang="en-GB" sz="2400" dirty="0"/>
          </a:p>
          <a:p>
            <a:r>
              <a:rPr lang="en-GB" sz="2400" dirty="0"/>
              <a:t>Use the template to create a script for either Hope or someone else experiencing one or more of the barriers to asking for help:</a:t>
            </a:r>
          </a:p>
          <a:p>
            <a:pPr marL="541338" lvl="1" indent="0">
              <a:buAutoNum type="arabicPeriod"/>
            </a:pPr>
            <a:r>
              <a:rPr lang="en-GB" sz="2000" dirty="0">
                <a:solidFill>
                  <a:srgbClr val="18A7E0"/>
                </a:solidFill>
              </a:rPr>
              <a:t> I have something to tell you...</a:t>
            </a:r>
            <a:br>
              <a:rPr lang="en-GB" sz="2000" dirty="0">
                <a:solidFill>
                  <a:srgbClr val="18A7E0"/>
                </a:solidFill>
              </a:rPr>
            </a:br>
            <a:r>
              <a:rPr lang="en-GB" sz="2000" dirty="0">
                <a:solidFill>
                  <a:srgbClr val="18A7E0"/>
                </a:solidFill>
              </a:rPr>
              <a:t>2. Here’s what I’m afraid will happen when I tell you...</a:t>
            </a:r>
            <a:br>
              <a:rPr lang="en-GB" sz="2000" dirty="0">
                <a:solidFill>
                  <a:srgbClr val="18A7E0"/>
                </a:solidFill>
              </a:rPr>
            </a:br>
            <a:r>
              <a:rPr lang="en-GB" sz="2000" dirty="0">
                <a:solidFill>
                  <a:srgbClr val="18A7E0"/>
                </a:solidFill>
              </a:rPr>
              <a:t>3. Here’s what I want to have happen...</a:t>
            </a:r>
            <a:br>
              <a:rPr lang="en-GB" sz="2000" dirty="0">
                <a:solidFill>
                  <a:srgbClr val="18A7E0"/>
                </a:solidFill>
              </a:rPr>
            </a:br>
            <a:r>
              <a:rPr lang="en-GB" sz="2000" dirty="0">
                <a:solidFill>
                  <a:srgbClr val="18A7E0"/>
                </a:solidFill>
              </a:rPr>
              <a:t>4. Here’s what I have to tell you....</a:t>
            </a:r>
          </a:p>
          <a:p>
            <a:pPr marL="830263" lvl="1" indent="-457200">
              <a:buAutoNum type="arabicPeriod"/>
            </a:pPr>
            <a:endParaRPr lang="en-GB" sz="2000" dirty="0">
              <a:solidFill>
                <a:srgbClr val="18A7E0"/>
              </a:solidFill>
            </a:endParaRPr>
          </a:p>
        </p:txBody>
      </p:sp>
    </p:spTree>
    <p:extLst>
      <p:ext uri="{BB962C8B-B14F-4D97-AF65-F5344CB8AC3E}">
        <p14:creationId xmlns:p14="http://schemas.microsoft.com/office/powerpoint/2010/main" val="107878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AA6BDE3-BCE0-45C3-A569-0B1ED8A65D8C}">
  <ds:schemaRefs>
    <ds:schemaRef ds:uri="http://schemas.microsoft.com/sharepoint/v3/contenttype/forms"/>
  </ds:schemaRefs>
</ds:datastoreItem>
</file>

<file path=customXml/itemProps2.xml><?xml version="1.0" encoding="utf-8"?>
<ds:datastoreItem xmlns:ds="http://schemas.openxmlformats.org/officeDocument/2006/customXml" ds:itemID="{F7535F2E-5ED9-42EA-8D17-461E998A5881}"/>
</file>

<file path=customXml/itemProps3.xml><?xml version="1.0" encoding="utf-8"?>
<ds:datastoreItem xmlns:ds="http://schemas.openxmlformats.org/officeDocument/2006/customXml" ds:itemID="{288AD4A0-63FD-42C3-88AD-DA5FE41CA39E}">
  <ds:schemaRefs>
    <ds:schemaRef ds:uri="http://purl.org/dc/terms/"/>
    <ds:schemaRef ds:uri="http://schemas.openxmlformats.org/package/2006/metadata/core-properties"/>
    <ds:schemaRef ds:uri="http://purl.org/dc/dcmitype/"/>
    <ds:schemaRef ds:uri="http://schemas.microsoft.com/office/infopath/2007/PartnerControls"/>
    <ds:schemaRef ds:uri="2e4494b3-bcec-4197-829d-ab897af2db08"/>
    <ds:schemaRef ds:uri="http://purl.org/dc/elements/1.1/"/>
    <ds:schemaRef ds:uri="http://schemas.microsoft.com/office/2006/metadata/properties"/>
    <ds:schemaRef ds:uri="http://schemas.microsoft.com/office/2006/documentManagement/types"/>
    <ds:schemaRef ds:uri="554728cf-8791-4a22-a7fc-5752b25d01d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22</TotalTime>
  <Words>1185</Words>
  <Application>Microsoft Office PowerPoint</Application>
  <PresentationFormat>Widescreen</PresentationFormat>
  <Paragraphs>164</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Times New Roman</vt:lpstr>
      <vt:lpstr>Office Theme</vt:lpstr>
      <vt:lpstr>KS4 Healthy Relationships: Hope and Donte– Lesson Two </vt:lpstr>
      <vt:lpstr>Learning Aims</vt:lpstr>
      <vt:lpstr>Supporting You</vt:lpstr>
      <vt:lpstr>Activity One</vt:lpstr>
      <vt:lpstr>Activity Two</vt:lpstr>
      <vt:lpstr>Starting a Difficult Conversation</vt:lpstr>
      <vt:lpstr>PowerPoint Presentation</vt:lpstr>
      <vt:lpstr>PowerPoint Presentation</vt:lpstr>
      <vt:lpstr>PowerPoint Presentation</vt:lpstr>
      <vt:lpstr>PowerPoint Presentation</vt:lpstr>
      <vt:lpstr>Activity Four</vt:lpstr>
      <vt:lpstr>Activity Five</vt:lpstr>
      <vt:lpstr>Quick Quiz</vt:lpstr>
      <vt:lpstr>PowerPoint Presentation</vt:lpstr>
      <vt:lpstr>Quick Quiz: Answers</vt:lpstr>
      <vt:lpstr>PowerPoint Presentation</vt:lpstr>
      <vt:lpstr>PowerPoint Presentation</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KS4 Healthy Relationships: Hope and Donte– Lesson 2</dc:title>
  <dc:creator>Elaine Halls</dc:creator>
  <cp:lastModifiedBy>chloe purcell</cp:lastModifiedBy>
  <cp:revision>14</cp:revision>
  <dcterms:created xsi:type="dcterms:W3CDTF">2020-07-02T00:04:08Z</dcterms:created>
  <dcterms:modified xsi:type="dcterms:W3CDTF">2020-07-24T10:16:06Z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